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421" r:id="rId5"/>
    <p:sldId id="422" r:id="rId6"/>
    <p:sldId id="291" r:id="rId7"/>
    <p:sldId id="425" r:id="rId8"/>
    <p:sldId id="537" r:id="rId9"/>
    <p:sldId id="42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35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4CAF-5627-4B2F-80FF-15C8ED33A5EF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1C5C-BA33-4C5A-820D-84C9D97FA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1B9D0-318F-6D4A-B1FE-4035C9BA6DC9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287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050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err="1"/>
              <a:t>indicates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HDG3 block PHE1/AGL28 </a:t>
            </a:r>
            <a:r>
              <a:rPr lang="de-DE" sz="1200" dirty="0" err="1"/>
              <a:t>protein</a:t>
            </a:r>
            <a:r>
              <a:rPr lang="de-DE" sz="1200" dirty="0"/>
              <a:t>, not </a:t>
            </a:r>
            <a:r>
              <a:rPr lang="de-DE" sz="1200" dirty="0" err="1"/>
              <a:t>only</a:t>
            </a:r>
            <a:r>
              <a:rPr lang="de-DE" sz="1200" dirty="0"/>
              <a:t> </a:t>
            </a:r>
            <a:r>
              <a:rPr lang="de-DE" sz="1200" dirty="0" err="1"/>
              <a:t>occupied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position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binding</a:t>
            </a:r>
            <a:r>
              <a:rPr lang="de-DE" sz="1200" dirty="0"/>
              <a:t> </a:t>
            </a:r>
            <a:r>
              <a:rPr lang="de-DE" sz="1200" dirty="0" err="1"/>
              <a:t>sites</a:t>
            </a:r>
            <a:r>
              <a:rPr lang="de-DE" sz="1200" dirty="0"/>
              <a:t> (</a:t>
            </a:r>
            <a:r>
              <a:rPr lang="de-DE" sz="1200" dirty="0" err="1"/>
              <a:t>too</a:t>
            </a:r>
            <a:r>
              <a:rPr lang="de-DE" sz="1200" dirty="0"/>
              <a:t> </a:t>
            </a:r>
            <a:r>
              <a:rPr lang="de-DE" sz="1200" dirty="0" err="1"/>
              <a:t>many</a:t>
            </a:r>
            <a:r>
              <a:rPr lang="de-DE" sz="1200" dirty="0"/>
              <a:t> </a:t>
            </a:r>
            <a:r>
              <a:rPr lang="de-DE" sz="1200" dirty="0" err="1"/>
              <a:t>free</a:t>
            </a:r>
            <a:r>
              <a:rPr lang="de-DE" sz="1200" dirty="0"/>
              <a:t> </a:t>
            </a:r>
            <a:r>
              <a:rPr lang="de-DE" sz="1200" dirty="0" err="1"/>
              <a:t>probes</a:t>
            </a:r>
            <a:r>
              <a:rPr lang="de-DE" sz="1200" dirty="0"/>
              <a:t>).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405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2784-9A55-4F49-8514-8294E8123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1763E-C91C-45D2-BF68-03C7AC82F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A5B12-DF6C-41E3-8391-90C1B83B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86468-E1A5-4EB6-95D0-5D94131C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C2960-8CF6-44C7-910B-97A55FF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8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0D8AE-1D67-4E19-8F61-C98456FB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4A5F6-FDA4-48FB-A140-CE75AD8BE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4B9C9-FD15-402A-8E81-F09E37DE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05CD0-09BF-4D5B-AFDF-E8A6685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F5D-CF72-496B-B857-64A6F116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2B10A-2C01-49F5-A493-77FDD927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772B9-4EF9-4D1C-AFBE-F0184166E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487C-A4FA-4ECC-81C8-00BC4CD3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FE49-1E7A-4DA2-BB22-4E7E5581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63BE-3E5A-48DF-ABEF-AA8F0FAA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5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9133-DA08-465A-A014-F0C05914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B7B6-AA37-4886-9631-30DC23F6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CF37-1886-487E-8071-E9F04367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BA45C-605F-4224-8108-1A8223AD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1C7A-FD89-4422-BDC7-7E5C8783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9E3A-B348-4F32-87DF-725A00D4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35B41-E228-48D4-ADDE-366417E4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BF9C-7600-43FB-BB89-9FF7E7E6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E9F9-5987-4310-A454-8ACD61D9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51D1-5E47-4B33-82B6-A07081F7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2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3730-3F57-41A2-B8E6-0E21A3A4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E9F5-9A02-4C0D-81E1-2D8B47F97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0D1FA-DE5C-43C4-A81C-130B19997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24C1B-608B-4B4D-A13B-E1AB73DC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3661-6C12-43A5-98E3-C1DFC29C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7E8F8-41F8-450F-92FF-E9152252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7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C68B-D7D3-48A7-84CB-02086100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0989-3565-4606-9F1C-2F3836789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B7B5B-026F-45C4-AF26-5F96CFCF0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D10FB-53A4-4AD9-BB4E-44397DF9F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827C2-B5E3-46A4-84F8-622A288DE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B5292-72B9-4CAB-A139-0EBB9CE9F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9E526-AE37-4986-9FC7-6666A1F6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5956C-4769-403D-994E-AFD1A347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F74F-D2EC-4D25-A13D-B3839E60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286D7-F25E-44EF-AD55-C4966F13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79E80-7632-4E4E-8F93-8E74B538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496B6-3FDA-426F-8EEC-A453379C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0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2F142-7F17-41C8-9828-B7C1C7E9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CA5AA-AD46-48C3-9843-F5158E05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5E676-3171-49A6-8E51-04541465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AEDE-1CD0-4055-B0C3-8C9F926A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F46-888A-4936-8ECE-A71DBB7B8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624F9-CA75-4832-8C13-48D8C6F52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E23F9-FDDB-4844-869B-F5393EEF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00C37-393D-497A-9C04-A9A07D5E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4CC69-90A8-496F-BBFA-602AEDD4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7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C5F4-8A03-40F1-AAE0-3ED755BE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16974-4F1A-4CF9-A2B4-AD975B8C7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B5848-07D4-4526-8F35-2DC33598D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1C1AC-1219-4E92-AFD1-078CB879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56353-7746-484B-894B-8CC8EB24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6FF21-5C8D-4B4E-B0A8-40E55ED5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3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91641D-9EE6-4DE5-B068-BE03A26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5ADD-1A68-4423-ABFF-AF446817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36194-956E-4AC1-8871-DB4D1FB82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3A3D5-B597-4C10-8B4B-050E307A8F8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1095-A42A-4231-9236-517F2F5F5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72EC7-D572-4111-81B4-8C0FE2550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76780-5C75-4693-A4B4-A56033C5E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1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1832-4E17-4E0C-A562-A8817794C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4056"/>
            <a:ext cx="9144000" cy="2387600"/>
          </a:xfrm>
        </p:spPr>
        <p:txBody>
          <a:bodyPr>
            <a:normAutofit/>
          </a:bodyPr>
          <a:lstStyle/>
          <a:p>
            <a:br>
              <a:rPr lang="de-DE" sz="3600" b="1" dirty="0">
                <a:latin typeface="+mn-lt"/>
              </a:rPr>
            </a:br>
            <a:r>
              <a:rPr lang="de-DE" sz="3600" b="1" dirty="0" err="1">
                <a:latin typeface="+mn-lt"/>
              </a:rPr>
              <a:t>How</a:t>
            </a:r>
            <a:r>
              <a:rPr lang="de-DE" sz="3600" b="1" dirty="0">
                <a:latin typeface="+mn-lt"/>
              </a:rPr>
              <a:t> PHE1 and HDGs </a:t>
            </a:r>
            <a:r>
              <a:rPr lang="de-DE" sz="3600" b="1" dirty="0" err="1">
                <a:latin typeface="+mn-lt"/>
              </a:rPr>
              <a:t>protein</a:t>
            </a:r>
            <a:r>
              <a:rPr lang="de-DE" sz="3600" b="1" dirty="0">
                <a:latin typeface="+mn-lt"/>
              </a:rPr>
              <a:t> </a:t>
            </a:r>
            <a:r>
              <a:rPr lang="en-US" altLang="zh-CN" sz="3600" b="1" dirty="0">
                <a:latin typeface="+mn-lt"/>
              </a:rPr>
              <a:t>act on genes</a:t>
            </a:r>
            <a:br>
              <a:rPr lang="en-US" altLang="zh-CN" sz="3600" b="1" dirty="0">
                <a:latin typeface="+mn-lt"/>
              </a:rPr>
            </a:br>
            <a:r>
              <a:rPr lang="de-DE" sz="3600" b="1" dirty="0">
                <a:latin typeface="+mn-lt"/>
              </a:rPr>
              <a:t> in </a:t>
            </a:r>
            <a:r>
              <a:rPr lang="de-DE" sz="3600" b="1" dirty="0" err="1">
                <a:latin typeface="+mn-lt"/>
              </a:rPr>
              <a:t>Arabidopsis</a:t>
            </a:r>
            <a:r>
              <a:rPr lang="de-DE" sz="3600" b="1" dirty="0">
                <a:latin typeface="+mn-lt"/>
              </a:rPr>
              <a:t> </a:t>
            </a:r>
            <a:r>
              <a:rPr lang="de-DE" sz="3600" b="1" dirty="0" err="1">
                <a:latin typeface="+mn-lt"/>
              </a:rPr>
              <a:t>seeds</a:t>
            </a:r>
            <a:r>
              <a:rPr lang="de-DE" sz="3600" b="1" dirty="0">
                <a:latin typeface="+mn-lt"/>
              </a:rPr>
              <a:t>?</a:t>
            </a:r>
            <a:endParaRPr lang="en-US" sz="36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B82FF-3142-4A99-8D2F-88F633F02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Wenye</a:t>
            </a:r>
          </a:p>
          <a:p>
            <a:r>
              <a:rPr lang="de-DE" sz="1800" dirty="0"/>
              <a:t>AG Köhler</a:t>
            </a:r>
          </a:p>
          <a:p>
            <a:r>
              <a:rPr lang="de-DE" sz="1800" dirty="0"/>
              <a:t>29/05/2024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816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54B956-1ED6-4D28-88D4-3FC52853632B}"/>
              </a:ext>
            </a:extLst>
          </p:cNvPr>
          <p:cNvSpPr/>
          <p:nvPr/>
        </p:nvSpPr>
        <p:spPr>
          <a:xfrm>
            <a:off x="904839" y="36334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PHERES1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C6CEA-F7D1-400C-90AC-6D39B60B848A}"/>
              </a:ext>
            </a:extLst>
          </p:cNvPr>
          <p:cNvSpPr/>
          <p:nvPr/>
        </p:nvSpPr>
        <p:spPr>
          <a:xfrm>
            <a:off x="758490" y="938777"/>
            <a:ext cx="609600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 MADS-box transcription factor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Paternally expressed imprinted gene – (PEG)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Targets many imprinted genes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27C2B0-AB3B-4CAE-82F0-6C79D57CEBE9}"/>
              </a:ext>
            </a:extLst>
          </p:cNvPr>
          <p:cNvGrpSpPr/>
          <p:nvPr/>
        </p:nvGrpSpPr>
        <p:grpSpPr>
          <a:xfrm>
            <a:off x="903007" y="2392204"/>
            <a:ext cx="5036921" cy="2128196"/>
            <a:chOff x="592751" y="3305890"/>
            <a:chExt cx="6903944" cy="2652622"/>
          </a:xfrm>
        </p:grpSpPr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BFF087D2-BEC4-4F93-A0A9-449C480D8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51" y="3305890"/>
              <a:ext cx="6903944" cy="2097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A25A4BBE-3862-4FBF-96BB-FE080384C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9810" y="5574909"/>
              <a:ext cx="2994416" cy="38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i="1" dirty="0">
                  <a:cs typeface="Arial" panose="020B0604020202020204" pitchFamily="34" charset="0"/>
                </a:rPr>
                <a:t>pPHE1:PHE1-GFP</a:t>
              </a:r>
              <a:endParaRPr lang="en-DE" altLang="en-DE" sz="1600" b="1" i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E0BCC36-11E5-4D89-BF99-40618000D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/>
          <a:stretch/>
        </p:blipFill>
        <p:spPr>
          <a:xfrm>
            <a:off x="6562154" y="938777"/>
            <a:ext cx="4787094" cy="34553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62137D-9206-4D5F-B5DF-F44A9CA6501A}"/>
              </a:ext>
            </a:extLst>
          </p:cNvPr>
          <p:cNvSpPr/>
          <p:nvPr/>
        </p:nvSpPr>
        <p:spPr>
          <a:xfrm>
            <a:off x="6490189" y="4447026"/>
            <a:ext cx="5056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DE" b="1" dirty="0">
                <a:cs typeface="Times New Roman" panose="02020603050405020304" pitchFamily="18" charset="0"/>
              </a:rPr>
              <a:t>Interaction between MADS-</a:t>
            </a:r>
            <a:r>
              <a:rPr lang="el-GR" altLang="en-DE" b="1" dirty="0">
                <a:cs typeface="Times New Roman" panose="02020603050405020304" pitchFamily="18" charset="0"/>
              </a:rPr>
              <a:t>α* </a:t>
            </a:r>
            <a:r>
              <a:rPr lang="en-US" altLang="en-DE" b="1" dirty="0">
                <a:cs typeface="Times New Roman" panose="02020603050405020304" pitchFamily="18" charset="0"/>
              </a:rPr>
              <a:t>and MADS-</a:t>
            </a:r>
            <a:r>
              <a:rPr lang="el-GR" altLang="en-DE" b="1" dirty="0">
                <a:cs typeface="Times New Roman" panose="02020603050405020304" pitchFamily="18" charset="0"/>
              </a:rPr>
              <a:t>γ</a:t>
            </a:r>
            <a:r>
              <a:rPr lang="en-US" altLang="en-DE" b="1" dirty="0">
                <a:cs typeface="Times New Roman" panose="02020603050405020304" pitchFamily="18" charset="0"/>
              </a:rPr>
              <a:t> by Y2H</a:t>
            </a:r>
            <a:endParaRPr lang="el-GR" altLang="en-DE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DDCE82-C594-45DA-B2D6-03D157A82F78}"/>
              </a:ext>
            </a:extLst>
          </p:cNvPr>
          <p:cNvGrpSpPr/>
          <p:nvPr/>
        </p:nvGrpSpPr>
        <p:grpSpPr>
          <a:xfrm>
            <a:off x="458525" y="3613759"/>
            <a:ext cx="5428709" cy="2573494"/>
            <a:chOff x="6206351" y="3918665"/>
            <a:chExt cx="5161422" cy="20614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8E7AE2-336E-4BB8-AB06-5A7DCE687C35}"/>
                </a:ext>
              </a:extLst>
            </p:cNvPr>
            <p:cNvSpPr txBox="1"/>
            <p:nvPr/>
          </p:nvSpPr>
          <p:spPr>
            <a:xfrm>
              <a:off x="7023875" y="3946306"/>
              <a:ext cx="610537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42479-B75A-4993-817E-D742A9CE258C}"/>
                </a:ext>
              </a:extLst>
            </p:cNvPr>
            <p:cNvSpPr txBox="1"/>
            <p:nvPr/>
          </p:nvSpPr>
          <p:spPr>
            <a:xfrm>
              <a:off x="7975361" y="3962446"/>
              <a:ext cx="1001704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nti-Myc IP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842D5C-85D6-42A9-802F-71C4AAB3B3EB}"/>
                </a:ext>
              </a:extLst>
            </p:cNvPr>
            <p:cNvCxnSpPr/>
            <p:nvPr/>
          </p:nvCxnSpPr>
          <p:spPr>
            <a:xfrm>
              <a:off x="6804120" y="4135005"/>
              <a:ext cx="993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25BE88-1D34-48FA-82D3-9858666413F8}"/>
                </a:ext>
              </a:extLst>
            </p:cNvPr>
            <p:cNvCxnSpPr>
              <a:cxnSpLocks/>
            </p:cNvCxnSpPr>
            <p:nvPr/>
          </p:nvCxnSpPr>
          <p:spPr>
            <a:xfrm>
              <a:off x="7924772" y="4133069"/>
              <a:ext cx="8757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131F51-AC9E-429F-98D5-74D6F3470174}"/>
                </a:ext>
              </a:extLst>
            </p:cNvPr>
            <p:cNvSpPr txBox="1"/>
            <p:nvPr/>
          </p:nvSpPr>
          <p:spPr>
            <a:xfrm rot="17918803">
              <a:off x="6727608" y="4142802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Myc-PHE1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A931FD-E903-4972-BF9B-97AC7CEEAB2A}"/>
                </a:ext>
              </a:extLst>
            </p:cNvPr>
            <p:cNvSpPr txBox="1"/>
            <p:nvPr/>
          </p:nvSpPr>
          <p:spPr>
            <a:xfrm rot="17918803">
              <a:off x="7202620" y="4173650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Myc-Renilla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4D85F-3B2C-4BE5-A2B8-9546CE3AF27C}"/>
                </a:ext>
              </a:extLst>
            </p:cNvPr>
            <p:cNvSpPr txBox="1"/>
            <p:nvPr/>
          </p:nvSpPr>
          <p:spPr>
            <a:xfrm rot="17918803">
              <a:off x="7721181" y="4169967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Myc-PHE1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64FD35-3074-4AD6-BC09-236160EE9431}"/>
                </a:ext>
              </a:extLst>
            </p:cNvPr>
            <p:cNvSpPr txBox="1"/>
            <p:nvPr/>
          </p:nvSpPr>
          <p:spPr>
            <a:xfrm rot="17918803">
              <a:off x="8196194" y="4200815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Myc-Renilla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0B39D9-E095-4EE9-BD3A-09AF32138414}"/>
                </a:ext>
              </a:extLst>
            </p:cNvPr>
            <p:cNvSpPr txBox="1"/>
            <p:nvPr/>
          </p:nvSpPr>
          <p:spPr>
            <a:xfrm>
              <a:off x="6206351" y="4958254"/>
              <a:ext cx="829593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nti-Myc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FFBE44-998F-440E-B53D-A3CC39569924}"/>
                </a:ext>
              </a:extLst>
            </p:cNvPr>
            <p:cNvSpPr txBox="1"/>
            <p:nvPr/>
          </p:nvSpPr>
          <p:spPr>
            <a:xfrm>
              <a:off x="6274414" y="5436544"/>
              <a:ext cx="829593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nti-HA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F0452E-E709-49AD-9B18-B256CEA0E2C5}"/>
                </a:ext>
              </a:extLst>
            </p:cNvPr>
            <p:cNvSpPr txBox="1"/>
            <p:nvPr/>
          </p:nvSpPr>
          <p:spPr>
            <a:xfrm>
              <a:off x="9274734" y="3961458"/>
              <a:ext cx="610537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39D9D9-C9D4-41CC-86AB-4D145A119D35}"/>
                </a:ext>
              </a:extLst>
            </p:cNvPr>
            <p:cNvSpPr txBox="1"/>
            <p:nvPr/>
          </p:nvSpPr>
          <p:spPr>
            <a:xfrm>
              <a:off x="10366069" y="3956687"/>
              <a:ext cx="1001704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nti-Myc IP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2C48DD-8C36-4845-B932-E46CED2517A6}"/>
                </a:ext>
              </a:extLst>
            </p:cNvPr>
            <p:cNvCxnSpPr/>
            <p:nvPr/>
          </p:nvCxnSpPr>
          <p:spPr>
            <a:xfrm>
              <a:off x="8976201" y="4133068"/>
              <a:ext cx="993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C8CA80-BBF0-4F4E-B525-F48CE39FA04A}"/>
                </a:ext>
              </a:extLst>
            </p:cNvPr>
            <p:cNvCxnSpPr/>
            <p:nvPr/>
          </p:nvCxnSpPr>
          <p:spPr>
            <a:xfrm>
              <a:off x="10164726" y="4139096"/>
              <a:ext cx="9935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D8A1C5-C402-4F66-821F-1BB96D8A8C1C}"/>
                </a:ext>
              </a:extLst>
            </p:cNvPr>
            <p:cNvSpPr txBox="1"/>
            <p:nvPr/>
          </p:nvSpPr>
          <p:spPr>
            <a:xfrm rot="17918803">
              <a:off x="8905561" y="4154421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Myc-PHE1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C8E13A-E10A-43F0-9D37-C57B96D87EC2}"/>
                </a:ext>
              </a:extLst>
            </p:cNvPr>
            <p:cNvSpPr txBox="1"/>
            <p:nvPr/>
          </p:nvSpPr>
          <p:spPr>
            <a:xfrm rot="17918803">
              <a:off x="9399018" y="4200327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Myc-Renilla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789009-899D-412F-875A-A875234BC4D1}"/>
                </a:ext>
              </a:extLst>
            </p:cNvPr>
            <p:cNvSpPr txBox="1"/>
            <p:nvPr/>
          </p:nvSpPr>
          <p:spPr>
            <a:xfrm rot="17918803">
              <a:off x="10010645" y="4169966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Myc-PHE1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C5F339-8262-452B-A7F4-7978642B3E76}"/>
                </a:ext>
              </a:extLst>
            </p:cNvPr>
            <p:cNvSpPr txBox="1"/>
            <p:nvPr/>
          </p:nvSpPr>
          <p:spPr>
            <a:xfrm rot="17918803">
              <a:off x="10485659" y="4200814"/>
              <a:ext cx="802639" cy="35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Myc-Renilla</a:t>
              </a:r>
            </a:p>
            <a:p>
              <a:r>
                <a:rPr lang="sv-S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+HA-HDG8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0CB3AA-94CC-4CDD-BF97-451F47D80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516" y="4740515"/>
              <a:ext cx="2231665" cy="52753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74990F0-7731-4FF1-9036-AD295714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530" y="5294184"/>
              <a:ext cx="2231650" cy="5001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A0B0736-ACF4-4B54-8359-E517DF790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303" y="4748875"/>
              <a:ext cx="2074716" cy="5191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740CF1-061B-426D-8760-F6179CB2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279" y="5296789"/>
              <a:ext cx="2061740" cy="5001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7BAA3-7E0F-4026-A4EE-0993B7D38922}"/>
                </a:ext>
              </a:extLst>
            </p:cNvPr>
            <p:cNvSpPr txBox="1"/>
            <p:nvPr/>
          </p:nvSpPr>
          <p:spPr>
            <a:xfrm>
              <a:off x="7371574" y="5796952"/>
              <a:ext cx="1281367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PHE1</a:t>
              </a:r>
              <a:r>
                <a: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HDG3</a:t>
              </a:r>
              <a:endParaRPr lang="en-CN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733801-FF1B-4E44-9B14-DF703A5883A3}"/>
                </a:ext>
              </a:extLst>
            </p:cNvPr>
            <p:cNvSpPr txBox="1"/>
            <p:nvPr/>
          </p:nvSpPr>
          <p:spPr>
            <a:xfrm>
              <a:off x="9592768" y="5808443"/>
              <a:ext cx="1294211" cy="171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PHE1</a:t>
              </a:r>
              <a:r>
                <a: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HDG8</a:t>
              </a:r>
              <a:endParaRPr lang="en-CN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64EED2B-3FD2-48AD-B25A-82442911D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221259"/>
              </p:ext>
            </p:extLst>
          </p:nvPr>
        </p:nvGraphicFramePr>
        <p:xfrm>
          <a:off x="710206" y="1372231"/>
          <a:ext cx="5211351" cy="1935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2087">
                  <a:extLst>
                    <a:ext uri="{9D8B030D-6E8A-4147-A177-3AD203B41FA5}">
                      <a16:colId xmlns:a16="http://schemas.microsoft.com/office/drawing/2014/main" val="1504378699"/>
                    </a:ext>
                  </a:extLst>
                </a:gridCol>
                <a:gridCol w="1295018">
                  <a:extLst>
                    <a:ext uri="{9D8B030D-6E8A-4147-A177-3AD203B41FA5}">
                      <a16:colId xmlns:a16="http://schemas.microsoft.com/office/drawing/2014/main" val="1455915073"/>
                    </a:ext>
                  </a:extLst>
                </a:gridCol>
                <a:gridCol w="3134246">
                  <a:extLst>
                    <a:ext uri="{9D8B030D-6E8A-4147-A177-3AD203B41FA5}">
                      <a16:colId xmlns:a16="http://schemas.microsoft.com/office/drawing/2014/main" val="2519500027"/>
                    </a:ext>
                  </a:extLst>
                </a:gridCol>
              </a:tblGrid>
              <a:tr h="86080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Peptides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237448"/>
                  </a:ext>
                </a:extLst>
              </a:tr>
              <a:tr h="207677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AGL40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MADS-box </a:t>
                      </a: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99257"/>
                  </a:ext>
                </a:extLst>
              </a:tr>
              <a:tr h="207677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PHE1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MADS-box transcription factor PHERES1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368658"/>
                  </a:ext>
                </a:extLst>
              </a:tr>
              <a:tr h="207677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HDG8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Homeobox-leucine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zipper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HDG8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58639"/>
                  </a:ext>
                </a:extLst>
              </a:tr>
              <a:tr h="207677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HDG3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Homeobox-leucine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zipper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</a:t>
                      </a:r>
                      <a:r>
                        <a:rPr lang="de-DE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HDG3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52807"/>
                  </a:ext>
                </a:extLst>
              </a:tr>
            </a:tbl>
          </a:graphicData>
        </a:graphic>
      </p:graphicFrame>
      <p:sp>
        <p:nvSpPr>
          <p:cNvPr id="31" name="TextBox 67">
            <a:extLst>
              <a:ext uri="{FF2B5EF4-FFF2-40B4-BE49-F238E27FC236}">
                <a16:creationId xmlns:a16="http://schemas.microsoft.com/office/drawing/2014/main" id="{7E6263DB-9FB2-4A8D-B551-B0ECFE47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151" y="233183"/>
            <a:ext cx="10442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DE" sz="2400" b="1" dirty="0">
                <a:cs typeface="Arial" panose="020B0604020202020204" pitchFamily="34" charset="0"/>
              </a:rPr>
              <a:t>PH</a:t>
            </a:r>
            <a:r>
              <a:rPr lang="en-US" altLang="zh-CN" sz="2400" b="1" dirty="0">
                <a:cs typeface="Arial" panose="020B0604020202020204" pitchFamily="34" charset="0"/>
              </a:rPr>
              <a:t>E</a:t>
            </a:r>
            <a:r>
              <a:rPr lang="en-US" altLang="en-DE" sz="2400" b="1" dirty="0">
                <a:cs typeface="Arial" panose="020B0604020202020204" pitchFamily="34" charset="0"/>
              </a:rPr>
              <a:t>1 interacts with AGL40 and Homeodomain proteins by IP-MS</a:t>
            </a:r>
            <a:endParaRPr lang="en-DE" altLang="en-DE" sz="2400" dirty="0"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E424FD-479F-45A8-B670-8C8E224CE745}"/>
              </a:ext>
            </a:extLst>
          </p:cNvPr>
          <p:cNvGrpSpPr/>
          <p:nvPr/>
        </p:nvGrpSpPr>
        <p:grpSpPr>
          <a:xfrm>
            <a:off x="6748008" y="1768374"/>
            <a:ext cx="4733786" cy="3797616"/>
            <a:chOff x="6223239" y="2090649"/>
            <a:chExt cx="4733786" cy="37976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823E7F-0F65-414B-97DE-35C383789D58}"/>
                </a:ext>
              </a:extLst>
            </p:cNvPr>
            <p:cNvSpPr/>
            <p:nvPr/>
          </p:nvSpPr>
          <p:spPr>
            <a:xfrm rot="16200000">
              <a:off x="5408105" y="4079076"/>
              <a:ext cx="1808180" cy="177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RMA normalized signals /Log10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F6A400-0B5E-49A4-8397-F8D7773495E0}"/>
                </a:ext>
              </a:extLst>
            </p:cNvPr>
            <p:cNvSpPr txBox="1"/>
            <p:nvPr/>
          </p:nvSpPr>
          <p:spPr>
            <a:xfrm>
              <a:off x="9262713" y="5339685"/>
              <a:ext cx="1694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CZE: </a:t>
              </a:r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chalazal</a:t>
              </a:r>
              <a:r>
                <a:rPr 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endosperm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75254A-7979-4D85-83E2-8BBFF5A65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4966" y="2398426"/>
              <a:ext cx="4374383" cy="293584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FE7157-9017-44A0-9F83-126C2F54B24E}"/>
                </a:ext>
              </a:extLst>
            </p:cNvPr>
            <p:cNvSpPr txBox="1"/>
            <p:nvPr/>
          </p:nvSpPr>
          <p:spPr>
            <a:xfrm>
              <a:off x="8539315" y="5642044"/>
              <a:ext cx="23800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Based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on Belmonte et al., 2013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0F6A34-0D33-4BA4-8AAA-B59D79EF19F0}"/>
                </a:ext>
              </a:extLst>
            </p:cNvPr>
            <p:cNvSpPr txBox="1"/>
            <p:nvPr/>
          </p:nvSpPr>
          <p:spPr>
            <a:xfrm>
              <a:off x="6507290" y="2090649"/>
              <a:ext cx="2089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Endosperm-</a:t>
              </a:r>
              <a:r>
                <a:rPr lang="de-DE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specific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AEBE0D-7A58-6E49-AE42-06FD060EC25D}"/>
              </a:ext>
            </a:extLst>
          </p:cNvPr>
          <p:cNvSpPr txBox="1"/>
          <p:nvPr/>
        </p:nvSpPr>
        <p:spPr>
          <a:xfrm>
            <a:off x="3179678" y="-25195"/>
            <a:ext cx="554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PHE1 interact with HDG3/8 by Y2H</a:t>
            </a:r>
          </a:p>
        </p:txBody>
      </p:sp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AAC039CF-C844-4802-202E-4BFBC8C2B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77"/>
          <a:stretch/>
        </p:blipFill>
        <p:spPr>
          <a:xfrm>
            <a:off x="6095372" y="729655"/>
            <a:ext cx="2924694" cy="1386177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9E3585-837B-8B14-1167-D36C6A0C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127" y="2117573"/>
            <a:ext cx="4023834" cy="4204800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CEAFF7-7156-25DE-BE9C-69156F86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376" y="2649931"/>
            <a:ext cx="4055128" cy="3317631"/>
          </a:xfrm>
          <a:prstGeom prst="rect">
            <a:avLst/>
          </a:prstGeom>
        </p:spPr>
      </p:pic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EE5A7EAA-7288-68C3-CFFD-19C0E76CC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65"/>
          <a:stretch/>
        </p:blipFill>
        <p:spPr>
          <a:xfrm>
            <a:off x="2494180" y="810147"/>
            <a:ext cx="3537102" cy="1027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FA4FE-7607-4335-B790-B15376F2AAAD}"/>
              </a:ext>
            </a:extLst>
          </p:cNvPr>
          <p:cNvSpPr txBox="1"/>
          <p:nvPr/>
        </p:nvSpPr>
        <p:spPr>
          <a:xfrm>
            <a:off x="3255518" y="6341239"/>
            <a:ext cx="5882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de-DE" sz="1200" b="1" dirty="0"/>
              <a:t>PHE1 C- terminal </a:t>
            </a:r>
            <a:r>
              <a:rPr lang="de-DE" sz="1200" b="1" dirty="0" err="1"/>
              <a:t>domain</a:t>
            </a:r>
            <a:r>
              <a:rPr lang="de-DE" sz="1200" b="1" dirty="0"/>
              <a:t> mediate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interaction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HDG3 and HDG8.</a:t>
            </a:r>
          </a:p>
          <a:p>
            <a:pPr marL="228600" indent="-228600">
              <a:buAutoNum type="arabicPeriod"/>
            </a:pPr>
            <a:r>
              <a:rPr lang="de-DE" sz="1200" b="1" dirty="0"/>
              <a:t>All </a:t>
            </a:r>
            <a:r>
              <a:rPr lang="de-DE" sz="1200" b="1" dirty="0" err="1"/>
              <a:t>domains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HDG3 </a:t>
            </a:r>
            <a:r>
              <a:rPr lang="de-DE" sz="1200" b="1" dirty="0" err="1"/>
              <a:t>interact</a:t>
            </a:r>
            <a:r>
              <a:rPr lang="de-DE" sz="1200" b="1" dirty="0"/>
              <a:t> </a:t>
            </a:r>
            <a:r>
              <a:rPr lang="de-DE" sz="1200" b="1" dirty="0" err="1"/>
              <a:t>with</a:t>
            </a:r>
            <a:r>
              <a:rPr lang="de-DE" sz="1200" b="1" dirty="0"/>
              <a:t> PHE1, </a:t>
            </a:r>
            <a:r>
              <a:rPr lang="de-DE" sz="1200" b="1" dirty="0" err="1"/>
              <a:t>except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DNA </a:t>
            </a:r>
            <a:r>
              <a:rPr lang="de-DE" sz="1200" b="1" dirty="0" err="1"/>
              <a:t>binding</a:t>
            </a:r>
            <a:r>
              <a:rPr lang="de-DE" sz="1200" b="1" dirty="0"/>
              <a:t> </a:t>
            </a:r>
            <a:r>
              <a:rPr lang="de-DE" sz="1200" b="1" dirty="0" err="1"/>
              <a:t>homeobox</a:t>
            </a:r>
            <a:r>
              <a:rPr lang="de-DE" sz="1200" b="1" dirty="0"/>
              <a:t> </a:t>
            </a:r>
            <a:r>
              <a:rPr lang="de-DE" sz="1200" b="1" dirty="0" err="1"/>
              <a:t>domain</a:t>
            </a:r>
            <a:r>
              <a:rPr lang="de-DE" sz="1200" b="1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11D0F-5193-4C18-927E-4C5C998DDFD0}"/>
              </a:ext>
            </a:extLst>
          </p:cNvPr>
          <p:cNvSpPr/>
          <p:nvPr/>
        </p:nvSpPr>
        <p:spPr>
          <a:xfrm>
            <a:off x="9200873" y="1068800"/>
            <a:ext cx="27671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800" b="1" dirty="0">
              <a:latin typeface="Lato-Bold"/>
            </a:endParaRPr>
          </a:p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HD: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homoedomain</a:t>
            </a: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, DNA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ZIP: Leucine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zipper</a:t>
            </a: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, DNA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START: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nuclear transport, </a:t>
            </a:r>
            <a:r>
              <a:rPr lang="en-US" sz="800" b="1" dirty="0">
                <a:latin typeface="Lato-Bold"/>
              </a:rPr>
              <a:t>regulate the dimerization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SAD: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Start-adjacent domain 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7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27542E-7D59-4233-9DBF-2E05D66503C2}"/>
              </a:ext>
            </a:extLst>
          </p:cNvPr>
          <p:cNvSpPr txBox="1"/>
          <p:nvPr/>
        </p:nvSpPr>
        <p:spPr>
          <a:xfrm rot="18605634">
            <a:off x="1910253" y="1184910"/>
            <a:ext cx="126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AD-AGL28-FL </a:t>
            </a:r>
            <a:endParaRPr lang="en-CN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49924-E8E1-493B-B52F-DFF9EE3BFD1C}"/>
              </a:ext>
            </a:extLst>
          </p:cNvPr>
          <p:cNvSpPr txBox="1"/>
          <p:nvPr/>
        </p:nvSpPr>
        <p:spPr>
          <a:xfrm>
            <a:off x="849400" y="1977373"/>
            <a:ext cx="1140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BD-HDG3-FL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3432A-67B8-4D5A-85CF-5A86C78A49EA}"/>
              </a:ext>
            </a:extLst>
          </p:cNvPr>
          <p:cNvSpPr txBox="1"/>
          <p:nvPr/>
        </p:nvSpPr>
        <p:spPr>
          <a:xfrm>
            <a:off x="1517430" y="3214627"/>
            <a:ext cx="41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51879-89F8-485A-BC38-82870F891490}"/>
              </a:ext>
            </a:extLst>
          </p:cNvPr>
          <p:cNvSpPr txBox="1"/>
          <p:nvPr/>
        </p:nvSpPr>
        <p:spPr>
          <a:xfrm>
            <a:off x="4477579" y="2600227"/>
            <a:ext cx="1523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-Leu-Trp-Ade-His</a:t>
            </a:r>
            <a:endParaRPr lang="en-CN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5C11A-78BF-4BE5-9A0D-3D2577A40FBD}"/>
              </a:ext>
            </a:extLst>
          </p:cNvPr>
          <p:cNvSpPr txBox="1"/>
          <p:nvPr/>
        </p:nvSpPr>
        <p:spPr>
          <a:xfrm>
            <a:off x="4507728" y="4504718"/>
            <a:ext cx="802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-Leu-Trp </a:t>
            </a:r>
            <a:endParaRPr lang="en-CN" sz="10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A2CEEF-A730-4063-B48D-ADBF9B9F7646}"/>
              </a:ext>
            </a:extLst>
          </p:cNvPr>
          <p:cNvCxnSpPr>
            <a:cxnSpLocks/>
          </p:cNvCxnSpPr>
          <p:nvPr/>
        </p:nvCxnSpPr>
        <p:spPr>
          <a:xfrm>
            <a:off x="4487900" y="3838564"/>
            <a:ext cx="0" cy="1946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01F28C-7338-4F9D-BDD6-419A2511413F}"/>
              </a:ext>
            </a:extLst>
          </p:cNvPr>
          <p:cNvSpPr txBox="1"/>
          <p:nvPr/>
        </p:nvSpPr>
        <p:spPr>
          <a:xfrm rot="18605634">
            <a:off x="2389585" y="1163810"/>
            <a:ext cx="126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AD-AGL23-FL</a:t>
            </a:r>
            <a:r>
              <a:rPr lang="en-CN" sz="1000" dirty="0">
                <a:effectLst/>
              </a:rPr>
              <a:t> </a:t>
            </a:r>
            <a:endParaRPr lang="en-CN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93D47-E5CF-49ED-B11D-E5020C71863D}"/>
              </a:ext>
            </a:extLst>
          </p:cNvPr>
          <p:cNvSpPr txBox="1"/>
          <p:nvPr/>
        </p:nvSpPr>
        <p:spPr>
          <a:xfrm rot="18605634">
            <a:off x="2854872" y="1201568"/>
            <a:ext cx="126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AD-AGL40-FL</a:t>
            </a:r>
            <a:endParaRPr lang="en-CN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89C28-FACC-4766-A916-F992AE3AFE5B}"/>
              </a:ext>
            </a:extLst>
          </p:cNvPr>
          <p:cNvSpPr txBox="1"/>
          <p:nvPr/>
        </p:nvSpPr>
        <p:spPr>
          <a:xfrm rot="18605634">
            <a:off x="3783473" y="1176809"/>
            <a:ext cx="126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AD</a:t>
            </a:r>
            <a:endParaRPr lang="en-CN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9D32F-F1AC-45EB-8DAE-130DAE0518A7}"/>
              </a:ext>
            </a:extLst>
          </p:cNvPr>
          <p:cNvSpPr txBox="1"/>
          <p:nvPr/>
        </p:nvSpPr>
        <p:spPr>
          <a:xfrm>
            <a:off x="882351" y="2548372"/>
            <a:ext cx="1140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BD-HDG8-FL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769A79-6932-42CE-B9D4-77DDFD33FAD0}"/>
              </a:ext>
            </a:extLst>
          </p:cNvPr>
          <p:cNvCxnSpPr>
            <a:cxnSpLocks/>
          </p:cNvCxnSpPr>
          <p:nvPr/>
        </p:nvCxnSpPr>
        <p:spPr>
          <a:xfrm>
            <a:off x="4479433" y="1828195"/>
            <a:ext cx="0" cy="1914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3D11CA-3DEF-47CE-B0A3-2CBF8B4E1266}"/>
              </a:ext>
            </a:extLst>
          </p:cNvPr>
          <p:cNvSpPr txBox="1"/>
          <p:nvPr/>
        </p:nvSpPr>
        <p:spPr>
          <a:xfrm rot="18605634">
            <a:off x="3328555" y="1218226"/>
            <a:ext cx="126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AD-AGL62-FL</a:t>
            </a:r>
            <a:endParaRPr lang="en-CN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240E5-FA9E-4D6D-983C-CF508109643F}"/>
              </a:ext>
            </a:extLst>
          </p:cNvPr>
          <p:cNvSpPr txBox="1"/>
          <p:nvPr/>
        </p:nvSpPr>
        <p:spPr>
          <a:xfrm>
            <a:off x="872182" y="4069099"/>
            <a:ext cx="1140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BD-HDG3-FL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33B87-49DD-44E6-BB77-A4559D3147C1}"/>
              </a:ext>
            </a:extLst>
          </p:cNvPr>
          <p:cNvSpPr txBox="1"/>
          <p:nvPr/>
        </p:nvSpPr>
        <p:spPr>
          <a:xfrm>
            <a:off x="1517431" y="5276072"/>
            <a:ext cx="41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86F9F-BE25-4D46-AD39-81E2EB0B5B33}"/>
              </a:ext>
            </a:extLst>
          </p:cNvPr>
          <p:cNvSpPr txBox="1"/>
          <p:nvPr/>
        </p:nvSpPr>
        <p:spPr>
          <a:xfrm>
            <a:off x="899860" y="4646906"/>
            <a:ext cx="1140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000" b="1" dirty="0"/>
              <a:t>BD-HDG8-FL</a:t>
            </a:r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D3CFC318-36A8-4377-89B7-021370676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68"/>
          <a:stretch/>
        </p:blipFill>
        <p:spPr>
          <a:xfrm>
            <a:off x="1900433" y="3838564"/>
            <a:ext cx="2511677" cy="599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D4E01-DC7B-4BD2-8A9D-392B649CA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32"/>
          <a:stretch/>
        </p:blipFill>
        <p:spPr>
          <a:xfrm>
            <a:off x="1900432" y="1828195"/>
            <a:ext cx="2511678" cy="584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466487-89F6-4C33-8D07-67A8B8248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58" b="36988"/>
          <a:stretch/>
        </p:blipFill>
        <p:spPr>
          <a:xfrm>
            <a:off x="1900432" y="2452402"/>
            <a:ext cx="2511678" cy="599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54C751-1549-4737-A04A-1D3217B0D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46"/>
          <a:stretch/>
        </p:blipFill>
        <p:spPr>
          <a:xfrm>
            <a:off x="1900432" y="3091409"/>
            <a:ext cx="2511678" cy="599577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D07E7D31-1EAF-466B-8990-157D4372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21" b="38047"/>
          <a:stretch/>
        </p:blipFill>
        <p:spPr>
          <a:xfrm>
            <a:off x="1900433" y="4493676"/>
            <a:ext cx="2511677" cy="599577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6B6422DB-0661-441C-AD93-DF251FC79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67" b="1"/>
          <a:stretch/>
        </p:blipFill>
        <p:spPr>
          <a:xfrm>
            <a:off x="1905244" y="5155473"/>
            <a:ext cx="2511677" cy="5995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13FC1-B1A1-4CFC-97E0-C7F18B73D86A}"/>
              </a:ext>
            </a:extLst>
          </p:cNvPr>
          <p:cNvSpPr txBox="1"/>
          <p:nvPr/>
        </p:nvSpPr>
        <p:spPr>
          <a:xfrm>
            <a:off x="1509212" y="495888"/>
            <a:ext cx="427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HDGs don</a:t>
            </a:r>
            <a:r>
              <a:rPr lang="de-DE" sz="2400" b="1" dirty="0"/>
              <a:t>‘t </a:t>
            </a:r>
            <a:r>
              <a:rPr lang="de-DE" sz="2400" b="1" dirty="0" err="1"/>
              <a:t>interact</a:t>
            </a:r>
            <a:r>
              <a:rPr lang="de-DE" sz="2400" b="1" dirty="0"/>
              <a:t> </a:t>
            </a:r>
            <a:r>
              <a:rPr lang="en-US" altLang="zh-CN" sz="2400" b="1" dirty="0"/>
              <a:t>with </a:t>
            </a:r>
            <a:r>
              <a:rPr lang="de-DE" sz="2400" b="1" dirty="0"/>
              <a:t>AGL40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F158B2-B4E8-4E0C-AFA2-D8DECA8AA714}"/>
              </a:ext>
            </a:extLst>
          </p:cNvPr>
          <p:cNvSpPr txBox="1"/>
          <p:nvPr/>
        </p:nvSpPr>
        <p:spPr>
          <a:xfrm>
            <a:off x="5992175" y="502242"/>
            <a:ext cx="6266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Homo- Hetero-dimer formation between HDGs.</a:t>
            </a:r>
            <a:endParaRPr lang="en-CN" sz="24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B21D3-D259-4631-A0FC-3099B1EB1296}"/>
              </a:ext>
            </a:extLst>
          </p:cNvPr>
          <p:cNvSpPr txBox="1"/>
          <p:nvPr/>
        </p:nvSpPr>
        <p:spPr>
          <a:xfrm rot="18605634">
            <a:off x="7483064" y="1066881"/>
            <a:ext cx="1396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AD-HDG3-FL </a:t>
            </a:r>
            <a:endParaRPr lang="en-CN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F2FF3F-2E62-4FC3-BAEC-CB7F388B68EF}"/>
              </a:ext>
            </a:extLst>
          </p:cNvPr>
          <p:cNvSpPr txBox="1"/>
          <p:nvPr/>
        </p:nvSpPr>
        <p:spPr>
          <a:xfrm rot="18605634">
            <a:off x="7985050" y="1107039"/>
            <a:ext cx="1268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AD-HDG8-FL</a:t>
            </a:r>
            <a:endParaRPr lang="en-CN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69C4C-E91D-4543-AF86-7419EA384159}"/>
              </a:ext>
            </a:extLst>
          </p:cNvPr>
          <p:cNvSpPr txBox="1"/>
          <p:nvPr/>
        </p:nvSpPr>
        <p:spPr>
          <a:xfrm>
            <a:off x="6485378" y="1942418"/>
            <a:ext cx="11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BD-HDG3-FL </a:t>
            </a:r>
            <a:endParaRPr lang="en-CN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69A5BD-3360-4D41-AFAF-66E4CC8C362D}"/>
              </a:ext>
            </a:extLst>
          </p:cNvPr>
          <p:cNvSpPr txBox="1"/>
          <p:nvPr/>
        </p:nvSpPr>
        <p:spPr>
          <a:xfrm>
            <a:off x="7055494" y="3192656"/>
            <a:ext cx="41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/>
              <a:t>BD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86B355-D7B7-4A0D-A670-2887FF3A6CD9}"/>
              </a:ext>
            </a:extLst>
          </p:cNvPr>
          <p:cNvSpPr txBox="1"/>
          <p:nvPr/>
        </p:nvSpPr>
        <p:spPr>
          <a:xfrm>
            <a:off x="9134074" y="2620582"/>
            <a:ext cx="152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-Leu-Trp-Ade-His</a:t>
            </a:r>
            <a:endParaRPr lang="en-CN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A90FD7-C73C-432F-A976-B3B284834AA1}"/>
              </a:ext>
            </a:extLst>
          </p:cNvPr>
          <p:cNvSpPr txBox="1"/>
          <p:nvPr/>
        </p:nvSpPr>
        <p:spPr>
          <a:xfrm>
            <a:off x="9125235" y="4732622"/>
            <a:ext cx="70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-Leu-Trp </a:t>
            </a:r>
            <a:endParaRPr lang="en-CN" sz="12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3E0568-B5E9-48DE-A89C-62316D8CC51E}"/>
              </a:ext>
            </a:extLst>
          </p:cNvPr>
          <p:cNvCxnSpPr>
            <a:cxnSpLocks/>
          </p:cNvCxnSpPr>
          <p:nvPr/>
        </p:nvCxnSpPr>
        <p:spPr>
          <a:xfrm>
            <a:off x="9074282" y="3817042"/>
            <a:ext cx="0" cy="1914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676044-7A5A-47F8-A00E-6AD34FEA8FFE}"/>
              </a:ext>
            </a:extLst>
          </p:cNvPr>
          <p:cNvSpPr txBox="1"/>
          <p:nvPr/>
        </p:nvSpPr>
        <p:spPr>
          <a:xfrm rot="18605634">
            <a:off x="8464382" y="1085939"/>
            <a:ext cx="1268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</a:t>
            </a:r>
            <a:endParaRPr lang="en-CN" sz="1200" b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44B968-6E2A-4E98-B83C-01DC6F6F1448}"/>
              </a:ext>
            </a:extLst>
          </p:cNvPr>
          <p:cNvCxnSpPr>
            <a:cxnSpLocks/>
          </p:cNvCxnSpPr>
          <p:nvPr/>
        </p:nvCxnSpPr>
        <p:spPr>
          <a:xfrm>
            <a:off x="9100256" y="1743673"/>
            <a:ext cx="0" cy="1958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C4D7DF-622C-4CEB-9AA2-D92FB36E2A2D}"/>
              </a:ext>
            </a:extLst>
          </p:cNvPr>
          <p:cNvSpPr txBox="1"/>
          <p:nvPr/>
        </p:nvSpPr>
        <p:spPr>
          <a:xfrm>
            <a:off x="6485377" y="2578164"/>
            <a:ext cx="11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BD-HDG8-FL </a:t>
            </a:r>
            <a:endParaRPr lang="en-CN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DA57C4-E38E-49E0-B3D5-630D06ACF67D}"/>
              </a:ext>
            </a:extLst>
          </p:cNvPr>
          <p:cNvSpPr txBox="1"/>
          <p:nvPr/>
        </p:nvSpPr>
        <p:spPr>
          <a:xfrm>
            <a:off x="6485377" y="3958377"/>
            <a:ext cx="11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BD-HDG3-FL </a:t>
            </a:r>
            <a:endParaRPr lang="en-CN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F0F486-B884-4F9E-B99C-3FA7247E92DB}"/>
              </a:ext>
            </a:extLst>
          </p:cNvPr>
          <p:cNvSpPr txBox="1"/>
          <p:nvPr/>
        </p:nvSpPr>
        <p:spPr>
          <a:xfrm>
            <a:off x="7055493" y="5208615"/>
            <a:ext cx="41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/>
              <a:t>BD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07199-98AF-4BDC-AA1A-093F6AC0971D}"/>
              </a:ext>
            </a:extLst>
          </p:cNvPr>
          <p:cNvSpPr txBox="1"/>
          <p:nvPr/>
        </p:nvSpPr>
        <p:spPr>
          <a:xfrm>
            <a:off x="6485376" y="4594123"/>
            <a:ext cx="114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BD-HDG8-FL </a:t>
            </a:r>
            <a:endParaRPr lang="en-CN" sz="1200" b="1" dirty="0"/>
          </a:p>
        </p:txBody>
      </p:sp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5B64E0C0-216C-41DC-BF81-CFE4E2FC7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29" b="76430"/>
          <a:stretch/>
        </p:blipFill>
        <p:spPr>
          <a:xfrm>
            <a:off x="7406379" y="3817042"/>
            <a:ext cx="1615003" cy="605027"/>
          </a:xfrm>
          <a:prstGeom prst="rect">
            <a:avLst/>
          </a:prstGeom>
        </p:spPr>
      </p:pic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515E7B24-5C3F-4FB1-929A-D7372A9DD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41" r="22329" b="38839"/>
          <a:stretch/>
        </p:blipFill>
        <p:spPr>
          <a:xfrm>
            <a:off x="7406379" y="4488021"/>
            <a:ext cx="1615003" cy="596049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736B317B-ED3E-45F9-BD9B-4BCA98829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30" r="22329"/>
          <a:stretch/>
        </p:blipFill>
        <p:spPr>
          <a:xfrm>
            <a:off x="7406379" y="5150022"/>
            <a:ext cx="1615003" cy="6050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D491072-8208-412C-8EF8-A1403AB16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86"/>
          <a:stretch/>
        </p:blipFill>
        <p:spPr>
          <a:xfrm>
            <a:off x="7432353" y="1743673"/>
            <a:ext cx="1615001" cy="6050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0B11CAA-5238-4DB7-A806-A92A977CE6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197" b="38848"/>
          <a:stretch/>
        </p:blipFill>
        <p:spPr>
          <a:xfrm>
            <a:off x="7425437" y="2420173"/>
            <a:ext cx="1615001" cy="6060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BB1E18-96BD-40ED-8949-E29E0A997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86"/>
          <a:stretch/>
        </p:blipFill>
        <p:spPr>
          <a:xfrm>
            <a:off x="7420520" y="3096977"/>
            <a:ext cx="1615001" cy="6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0" name="Group 9">
            <a:extLst>
              <a:ext uri="{FF2B5EF4-FFF2-40B4-BE49-F238E27FC236}">
                <a16:creationId xmlns:a16="http://schemas.microsoft.com/office/drawing/2014/main" id="{EE7C42BE-5111-B54B-8A06-AD37E1EE58FF}"/>
              </a:ext>
            </a:extLst>
          </p:cNvPr>
          <p:cNvGrpSpPr>
            <a:grpSpLocks/>
          </p:cNvGrpSpPr>
          <p:nvPr/>
        </p:nvGrpSpPr>
        <p:grpSpPr bwMode="auto">
          <a:xfrm>
            <a:off x="493817" y="902588"/>
            <a:ext cx="4868493" cy="3019163"/>
            <a:chOff x="563494" y="915366"/>
            <a:chExt cx="5715366" cy="42841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14D52A-D82A-A543-8B57-EEDD5AA8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63494" y="915366"/>
              <a:ext cx="5715366" cy="4284175"/>
            </a:xfrm>
            <a:custGeom>
              <a:avLst/>
              <a:gdLst>
                <a:gd name="connsiteX0" fmla="*/ 304832 w 3441832"/>
                <a:gd name="connsiteY0" fmla="*/ 0 h 2423377"/>
                <a:gd name="connsiteX1" fmla="*/ 3441832 w 3441832"/>
                <a:gd name="connsiteY1" fmla="*/ 0 h 2423377"/>
                <a:gd name="connsiteX2" fmla="*/ 3441832 w 3441832"/>
                <a:gd name="connsiteY2" fmla="*/ 2423377 h 2423377"/>
                <a:gd name="connsiteX3" fmla="*/ 0 w 3441832"/>
                <a:gd name="connsiteY3" fmla="*/ 2423377 h 2423377"/>
                <a:gd name="connsiteX4" fmla="*/ 0 w 3441832"/>
                <a:gd name="connsiteY4" fmla="*/ 369332 h 2423377"/>
                <a:gd name="connsiteX5" fmla="*/ 304832 w 3441832"/>
                <a:gd name="connsiteY5" fmla="*/ 369332 h 242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832" h="2423377">
                  <a:moveTo>
                    <a:pt x="304832" y="0"/>
                  </a:moveTo>
                  <a:lnTo>
                    <a:pt x="3441832" y="0"/>
                  </a:lnTo>
                  <a:lnTo>
                    <a:pt x="3441832" y="2423377"/>
                  </a:lnTo>
                  <a:lnTo>
                    <a:pt x="0" y="2423377"/>
                  </a:lnTo>
                  <a:lnTo>
                    <a:pt x="0" y="369332"/>
                  </a:lnTo>
                  <a:lnTo>
                    <a:pt x="304832" y="369332"/>
                  </a:lnTo>
                  <a:close/>
                </a:path>
              </a:pathLst>
            </a:custGeom>
          </p:spPr>
        </p:pic>
        <p:sp>
          <p:nvSpPr>
            <p:cNvPr id="31759" name="TextBox 11">
              <a:extLst>
                <a:ext uri="{FF2B5EF4-FFF2-40B4-BE49-F238E27FC236}">
                  <a16:creationId xmlns:a16="http://schemas.microsoft.com/office/drawing/2014/main" id="{9EA67AFE-8D4B-4842-83C5-C3347E32E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411" y="1079630"/>
              <a:ext cx="995528" cy="436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cs typeface="Arial" panose="020B0604020202020204" pitchFamily="34" charset="0"/>
                </a:rPr>
                <a:t>MADS-</a:t>
              </a:r>
              <a:endParaRPr lang="en-DE" altLang="en-DE" sz="1400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1760" name="TextBox 12">
              <a:extLst>
                <a:ext uri="{FF2B5EF4-FFF2-40B4-BE49-F238E27FC236}">
                  <a16:creationId xmlns:a16="http://schemas.microsoft.com/office/drawing/2014/main" id="{C0274E70-FA19-2444-80F1-186C19F4B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173" y="3228628"/>
              <a:ext cx="1206004" cy="436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cs typeface="Arial" panose="020B0604020202020204" pitchFamily="34" charset="0"/>
                </a:rPr>
                <a:t>MADS-</a:t>
              </a:r>
              <a:endParaRPr lang="en-DE" altLang="en-DE" sz="1400" b="1" dirty="0"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1745" name="TextBox 4">
            <a:extLst>
              <a:ext uri="{FF2B5EF4-FFF2-40B4-BE49-F238E27FC236}">
                <a16:creationId xmlns:a16="http://schemas.microsoft.com/office/drawing/2014/main" id="{CC1AD6C7-591D-5D47-8C42-435068F2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367383"/>
            <a:ext cx="12490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DE" sz="2400" b="1" dirty="0">
                <a:cs typeface="Arial" panose="020B0604020202020204" pitchFamily="34" charset="0"/>
              </a:rPr>
              <a:t>MADS and HDG motifs co-occur in PHE1 binding sites</a:t>
            </a:r>
          </a:p>
        </p:txBody>
      </p:sp>
      <p:pic>
        <p:nvPicPr>
          <p:cNvPr id="31751" name="Picture 13">
            <a:extLst>
              <a:ext uri="{FF2B5EF4-FFF2-40B4-BE49-F238E27FC236}">
                <a16:creationId xmlns:a16="http://schemas.microsoft.com/office/drawing/2014/main" id="{094D478A-4AE9-AF44-852C-13EB20E5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>
            <a:fillRect/>
          </a:stretch>
        </p:blipFill>
        <p:spPr bwMode="auto">
          <a:xfrm>
            <a:off x="2414411" y="5004740"/>
            <a:ext cx="2701925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TextBox 14">
            <a:extLst>
              <a:ext uri="{FF2B5EF4-FFF2-40B4-BE49-F238E27FC236}">
                <a16:creationId xmlns:a16="http://schemas.microsoft.com/office/drawing/2014/main" id="{482806D7-9E8B-2843-93C5-4C363BFA6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961" y="4628503"/>
            <a:ext cx="1195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DE" altLang="en-DE" sz="1400" b="1">
                <a:cs typeface="Arial" panose="020B0604020202020204" pitchFamily="34" charset="0"/>
              </a:rPr>
              <a:t>HDG motif1</a:t>
            </a:r>
          </a:p>
        </p:txBody>
      </p:sp>
      <p:sp>
        <p:nvSpPr>
          <p:cNvPr id="31753" name="Rectangle 15">
            <a:extLst>
              <a:ext uri="{FF2B5EF4-FFF2-40B4-BE49-F238E27FC236}">
                <a16:creationId xmlns:a16="http://schemas.microsoft.com/office/drawing/2014/main" id="{76414087-7E7E-1F4F-B228-FCFEBF6F9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11" y="4936478"/>
            <a:ext cx="2432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DE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Occurrence: 3</a:t>
            </a:r>
            <a:r>
              <a:rPr lang="en-US" altLang="zh-CN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7</a:t>
            </a:r>
            <a:r>
              <a:rPr lang="en-US" altLang="en-DE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1400" b="1" dirty="0">
                <a:solidFill>
                  <a:srgbClr val="000000"/>
                </a:solidFill>
              </a:rPr>
              <a:t>3</a:t>
            </a:r>
            <a:r>
              <a:rPr lang="en-US" altLang="en-DE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9%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DE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p-value: </a:t>
            </a:r>
            <a:r>
              <a:rPr lang="en-GB" altLang="en-DE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1e-9</a:t>
            </a:r>
            <a:endParaRPr lang="en-US" altLang="en-DE" sz="1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1754" name="Rectangle 16">
            <a:extLst>
              <a:ext uri="{FF2B5EF4-FFF2-40B4-BE49-F238E27FC236}">
                <a16:creationId xmlns:a16="http://schemas.microsoft.com/office/drawing/2014/main" id="{E4CE48AC-4D0D-9B4E-89EB-F94C461ED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9" y="5384153"/>
            <a:ext cx="2263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DE" sz="1400" b="1">
                <a:cs typeface="Times New Roman" panose="02020603050405020304" pitchFamily="18" charset="0"/>
              </a:rPr>
              <a:t>Best match: HDG1</a:t>
            </a:r>
            <a:r>
              <a:rPr lang="zh-CN" altLang="en-US" sz="1400" b="1">
                <a:cs typeface="Times New Roman" panose="02020603050405020304" pitchFamily="18" charset="0"/>
              </a:rPr>
              <a:t> </a:t>
            </a:r>
            <a:r>
              <a:rPr lang="en-US" altLang="en-DE" sz="1400" b="1">
                <a:cs typeface="Times New Roman" panose="02020603050405020304" pitchFamily="18" charset="0"/>
              </a:rPr>
              <a:t>(Homeobox)</a:t>
            </a:r>
          </a:p>
        </p:txBody>
      </p:sp>
      <p:sp>
        <p:nvSpPr>
          <p:cNvPr id="31755" name="TextBox 17">
            <a:extLst>
              <a:ext uri="{FF2B5EF4-FFF2-40B4-BE49-F238E27FC236}">
                <a16:creationId xmlns:a16="http://schemas.microsoft.com/office/drawing/2014/main" id="{5EBC0821-B8C2-ED44-BE74-E495DB752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72" y="3724429"/>
            <a:ext cx="18066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000" b="1" dirty="0">
                <a:cs typeface="Arial" panose="020B0604020202020204" pitchFamily="34" charset="0"/>
              </a:rPr>
              <a:t>Batista</a:t>
            </a:r>
            <a:r>
              <a:rPr lang="zh-CN" altLang="en-US" sz="1000" b="1" dirty="0"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cs typeface="Arial" panose="020B0604020202020204" pitchFamily="34" charset="0"/>
              </a:rPr>
              <a:t>et</a:t>
            </a:r>
            <a:r>
              <a:rPr lang="zh-CN" altLang="en-US" sz="1000" b="1" dirty="0"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cs typeface="Arial" panose="020B0604020202020204" pitchFamily="34" charset="0"/>
              </a:rPr>
              <a:t>al.,</a:t>
            </a:r>
            <a:r>
              <a:rPr lang="zh-CN" altLang="en-US" sz="1000" b="1" dirty="0">
                <a:cs typeface="Arial" panose="020B0604020202020204" pitchFamily="34" charset="0"/>
              </a:rPr>
              <a:t> </a:t>
            </a:r>
            <a:r>
              <a:rPr lang="en-US" altLang="zh-CN" sz="1000" b="1" dirty="0" err="1">
                <a:cs typeface="Arial" panose="020B0604020202020204" pitchFamily="34" charset="0"/>
              </a:rPr>
              <a:t>eLIFE</a:t>
            </a:r>
            <a:r>
              <a:rPr lang="zh-CN" altLang="en-US" sz="1000" b="1" dirty="0">
                <a:cs typeface="Arial" panose="020B0604020202020204" pitchFamily="34" charset="0"/>
              </a:rPr>
              <a:t> </a:t>
            </a:r>
            <a:r>
              <a:rPr lang="en-US" altLang="zh-CN" sz="1000" b="1" dirty="0">
                <a:cs typeface="Arial" panose="020B0604020202020204" pitchFamily="34" charset="0"/>
              </a:rPr>
              <a:t>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3D3067-68EA-491E-95FF-087618069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510" y="1148489"/>
            <a:ext cx="3628592" cy="2136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208E51-94E2-49C1-8F9E-B9D251BEC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086" y="3724429"/>
            <a:ext cx="4112016" cy="2547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0016E3D-E17C-4ACC-90EC-E2525172B377}"/>
              </a:ext>
            </a:extLst>
          </p:cNvPr>
          <p:cNvSpPr/>
          <p:nvPr/>
        </p:nvSpPr>
        <p:spPr>
          <a:xfrm>
            <a:off x="239371" y="2007472"/>
            <a:ext cx="4700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HDG3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C7644D-A327-4495-A039-EF7C650C4BF6}"/>
              </a:ext>
            </a:extLst>
          </p:cNvPr>
          <p:cNvSpPr/>
          <p:nvPr/>
        </p:nvSpPr>
        <p:spPr>
          <a:xfrm>
            <a:off x="239371" y="1571320"/>
            <a:ext cx="453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PHE1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324B6-D6A5-417B-BA20-E4DE983DAE91}"/>
              </a:ext>
            </a:extLst>
          </p:cNvPr>
          <p:cNvSpPr/>
          <p:nvPr/>
        </p:nvSpPr>
        <p:spPr>
          <a:xfrm>
            <a:off x="239371" y="1789396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AGL40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10902B9-D1D8-448E-A373-1CD856FCD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83405"/>
              </p:ext>
            </p:extLst>
          </p:nvPr>
        </p:nvGraphicFramePr>
        <p:xfrm>
          <a:off x="1036351" y="1489539"/>
          <a:ext cx="4710974" cy="126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88">
                  <a:extLst>
                    <a:ext uri="{9D8B030D-6E8A-4147-A177-3AD203B41FA5}">
                      <a16:colId xmlns:a16="http://schemas.microsoft.com/office/drawing/2014/main" val="814110060"/>
                    </a:ext>
                  </a:extLst>
                </a:gridCol>
                <a:gridCol w="435033">
                  <a:extLst>
                    <a:ext uri="{9D8B030D-6E8A-4147-A177-3AD203B41FA5}">
                      <a16:colId xmlns:a16="http://schemas.microsoft.com/office/drawing/2014/main" val="3634056277"/>
                    </a:ext>
                  </a:extLst>
                </a:gridCol>
                <a:gridCol w="482259">
                  <a:extLst>
                    <a:ext uri="{9D8B030D-6E8A-4147-A177-3AD203B41FA5}">
                      <a16:colId xmlns:a16="http://schemas.microsoft.com/office/drawing/2014/main" val="465350888"/>
                    </a:ext>
                  </a:extLst>
                </a:gridCol>
                <a:gridCol w="448501">
                  <a:extLst>
                    <a:ext uri="{9D8B030D-6E8A-4147-A177-3AD203B41FA5}">
                      <a16:colId xmlns:a16="http://schemas.microsoft.com/office/drawing/2014/main" val="1324400425"/>
                    </a:ext>
                  </a:extLst>
                </a:gridCol>
                <a:gridCol w="458148">
                  <a:extLst>
                    <a:ext uri="{9D8B030D-6E8A-4147-A177-3AD203B41FA5}">
                      <a16:colId xmlns:a16="http://schemas.microsoft.com/office/drawing/2014/main" val="126995028"/>
                    </a:ext>
                  </a:extLst>
                </a:gridCol>
                <a:gridCol w="462968">
                  <a:extLst>
                    <a:ext uri="{9D8B030D-6E8A-4147-A177-3AD203B41FA5}">
                      <a16:colId xmlns:a16="http://schemas.microsoft.com/office/drawing/2014/main" val="642036082"/>
                    </a:ext>
                  </a:extLst>
                </a:gridCol>
                <a:gridCol w="429210">
                  <a:extLst>
                    <a:ext uri="{9D8B030D-6E8A-4147-A177-3AD203B41FA5}">
                      <a16:colId xmlns:a16="http://schemas.microsoft.com/office/drawing/2014/main" val="3049446046"/>
                    </a:ext>
                  </a:extLst>
                </a:gridCol>
                <a:gridCol w="501549">
                  <a:extLst>
                    <a:ext uri="{9D8B030D-6E8A-4147-A177-3AD203B41FA5}">
                      <a16:colId xmlns:a16="http://schemas.microsoft.com/office/drawing/2014/main" val="4017158075"/>
                    </a:ext>
                  </a:extLst>
                </a:gridCol>
                <a:gridCol w="448501">
                  <a:extLst>
                    <a:ext uri="{9D8B030D-6E8A-4147-A177-3AD203B41FA5}">
                      <a16:colId xmlns:a16="http://schemas.microsoft.com/office/drawing/2014/main" val="1243398344"/>
                    </a:ext>
                  </a:extLst>
                </a:gridCol>
                <a:gridCol w="522117">
                  <a:extLst>
                    <a:ext uri="{9D8B030D-6E8A-4147-A177-3AD203B41FA5}">
                      <a16:colId xmlns:a16="http://schemas.microsoft.com/office/drawing/2014/main" val="3274531766"/>
                    </a:ext>
                  </a:extLst>
                </a:gridCol>
              </a:tblGrid>
              <a:tr h="265973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554259"/>
                  </a:ext>
                </a:extLst>
              </a:tr>
              <a:tr h="265973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8113"/>
                  </a:ext>
                </a:extLst>
              </a:tr>
              <a:tr h="13298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7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6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26847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3F40EF1-2494-472A-9986-3F01D8C0CF5F}"/>
              </a:ext>
            </a:extLst>
          </p:cNvPr>
          <p:cNvSpPr/>
          <p:nvPr/>
        </p:nvSpPr>
        <p:spPr>
          <a:xfrm>
            <a:off x="239371" y="2225548"/>
            <a:ext cx="4700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HDG8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985161-9268-4447-A6E0-5185FC76A7EC}"/>
              </a:ext>
            </a:extLst>
          </p:cNvPr>
          <p:cNvSpPr/>
          <p:nvPr/>
        </p:nvSpPr>
        <p:spPr>
          <a:xfrm>
            <a:off x="239371" y="2443624"/>
            <a:ext cx="628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TNT-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D6E86-BEA5-4695-969F-9C6EFBE78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79" t="18056" r="12203" b="23573"/>
          <a:stretch/>
        </p:blipFill>
        <p:spPr>
          <a:xfrm flipV="1">
            <a:off x="1037291" y="2771797"/>
            <a:ext cx="4713326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99B52F-9EB1-4E20-8027-32945E3427A2}"/>
              </a:ext>
            </a:extLst>
          </p:cNvPr>
          <p:cNvSpPr txBox="1"/>
          <p:nvPr/>
        </p:nvSpPr>
        <p:spPr>
          <a:xfrm>
            <a:off x="123682" y="4098271"/>
            <a:ext cx="857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Protein-DNA </a:t>
            </a:r>
          </a:p>
          <a:p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Complexes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E3E63B6-95DF-4EBF-A2CA-B946625A1711}"/>
              </a:ext>
            </a:extLst>
          </p:cNvPr>
          <p:cNvSpPr/>
          <p:nvPr/>
        </p:nvSpPr>
        <p:spPr>
          <a:xfrm>
            <a:off x="875706" y="3892139"/>
            <a:ext cx="72570" cy="7084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22A6E-C36C-4BBD-AB66-E24A44A71AEE}"/>
              </a:ext>
            </a:extLst>
          </p:cNvPr>
          <p:cNvSpPr txBox="1"/>
          <p:nvPr/>
        </p:nvSpPr>
        <p:spPr>
          <a:xfrm>
            <a:off x="509039" y="6558418"/>
            <a:ext cx="530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Lanes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51C8B-B8D4-4813-AE4A-AEF9A62922A7}"/>
              </a:ext>
            </a:extLst>
          </p:cNvPr>
          <p:cNvSpPr txBox="1"/>
          <p:nvPr/>
        </p:nvSpPr>
        <p:spPr>
          <a:xfrm>
            <a:off x="1221978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0E9D2-971C-45C9-9CC9-5118348AAC15}"/>
              </a:ext>
            </a:extLst>
          </p:cNvPr>
          <p:cNvSpPr txBox="1"/>
          <p:nvPr/>
        </p:nvSpPr>
        <p:spPr>
          <a:xfrm>
            <a:off x="1677790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4A624-7D1F-4521-9F47-33758AFACCEE}"/>
              </a:ext>
            </a:extLst>
          </p:cNvPr>
          <p:cNvSpPr txBox="1"/>
          <p:nvPr/>
        </p:nvSpPr>
        <p:spPr>
          <a:xfrm>
            <a:off x="2133602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D9F68-0B53-4A2F-9A1E-09A76CE9228B}"/>
              </a:ext>
            </a:extLst>
          </p:cNvPr>
          <p:cNvSpPr txBox="1"/>
          <p:nvPr/>
        </p:nvSpPr>
        <p:spPr>
          <a:xfrm>
            <a:off x="2589414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DE1841-00F0-46A9-92ED-761ED413E539}"/>
              </a:ext>
            </a:extLst>
          </p:cNvPr>
          <p:cNvSpPr txBox="1"/>
          <p:nvPr/>
        </p:nvSpPr>
        <p:spPr>
          <a:xfrm>
            <a:off x="3045226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7919E7-8267-444A-8EAC-01DF2243B4CD}"/>
              </a:ext>
            </a:extLst>
          </p:cNvPr>
          <p:cNvSpPr txBox="1"/>
          <p:nvPr/>
        </p:nvSpPr>
        <p:spPr>
          <a:xfrm>
            <a:off x="3501038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DF1ADB-E526-44F2-8087-4D130AE95934}"/>
              </a:ext>
            </a:extLst>
          </p:cNvPr>
          <p:cNvSpPr txBox="1"/>
          <p:nvPr/>
        </p:nvSpPr>
        <p:spPr>
          <a:xfrm>
            <a:off x="4868474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1B732-1D76-4B70-B792-BA3D6001936D}"/>
              </a:ext>
            </a:extLst>
          </p:cNvPr>
          <p:cNvSpPr txBox="1"/>
          <p:nvPr/>
        </p:nvSpPr>
        <p:spPr>
          <a:xfrm>
            <a:off x="5324288" y="6549654"/>
            <a:ext cx="353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550F3D-C0A6-473F-B269-F1686F5C4464}"/>
              </a:ext>
            </a:extLst>
          </p:cNvPr>
          <p:cNvSpPr txBox="1"/>
          <p:nvPr/>
        </p:nvSpPr>
        <p:spPr>
          <a:xfrm>
            <a:off x="3956850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03A9F-0596-422A-B5E0-FF48A366442E}"/>
              </a:ext>
            </a:extLst>
          </p:cNvPr>
          <p:cNvSpPr txBox="1"/>
          <p:nvPr/>
        </p:nvSpPr>
        <p:spPr>
          <a:xfrm>
            <a:off x="4412662" y="6549654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9DDAAC-243C-4330-9DA0-A1C087EF7F8E}"/>
              </a:ext>
            </a:extLst>
          </p:cNvPr>
          <p:cNvSpPr txBox="1"/>
          <p:nvPr/>
        </p:nvSpPr>
        <p:spPr>
          <a:xfrm>
            <a:off x="89662" y="5841139"/>
            <a:ext cx="815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probes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AC1ABB-13C8-4653-B9EC-348DC885F359}"/>
              </a:ext>
            </a:extLst>
          </p:cNvPr>
          <p:cNvSpPr txBox="1"/>
          <p:nvPr/>
        </p:nvSpPr>
        <p:spPr>
          <a:xfrm>
            <a:off x="7848553" y="368130"/>
            <a:ext cx="661403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WT</a:t>
            </a:r>
            <a:endParaRPr lang="de-DE" sz="80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9ADB1-010E-4150-A690-6E6750E40BA9}"/>
              </a:ext>
            </a:extLst>
          </p:cNvPr>
          <p:cNvGrpSpPr/>
          <p:nvPr/>
        </p:nvGrpSpPr>
        <p:grpSpPr>
          <a:xfrm>
            <a:off x="8149241" y="436039"/>
            <a:ext cx="2530182" cy="85845"/>
            <a:chOff x="2599677" y="40934"/>
            <a:chExt cx="4086511" cy="16099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22BE0E0-92FD-4735-828A-C4F7F8805E99}"/>
                </a:ext>
              </a:extLst>
            </p:cNvPr>
            <p:cNvGrpSpPr/>
            <p:nvPr/>
          </p:nvGrpSpPr>
          <p:grpSpPr>
            <a:xfrm>
              <a:off x="2599677" y="40934"/>
              <a:ext cx="4086511" cy="145605"/>
              <a:chOff x="2530615" y="2440342"/>
              <a:chExt cx="929441" cy="14560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ACA4D5-DAF7-4843-B6EF-1F2B7C3D7EA4}"/>
                  </a:ext>
                </a:extLst>
              </p:cNvPr>
              <p:cNvSpPr/>
              <p:nvPr/>
            </p:nvSpPr>
            <p:spPr>
              <a:xfrm>
                <a:off x="2633627" y="2440342"/>
                <a:ext cx="193239" cy="1456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D1D1F9-40FC-468C-8EC2-AEE9E5CBF074}"/>
                  </a:ext>
                </a:extLst>
              </p:cNvPr>
              <p:cNvSpPr/>
              <p:nvPr/>
            </p:nvSpPr>
            <p:spPr>
              <a:xfrm>
                <a:off x="2530615" y="2440342"/>
                <a:ext cx="929441" cy="1456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FE2EE9-9F0D-4295-B8C6-1BF81DAE7FF9}"/>
                </a:ext>
              </a:extLst>
            </p:cNvPr>
            <p:cNvSpPr/>
            <p:nvPr/>
          </p:nvSpPr>
          <p:spPr>
            <a:xfrm>
              <a:off x="5482839" y="56321"/>
              <a:ext cx="675580" cy="1456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3E8D57-3B39-43E7-A019-E1C9F3F6D45A}"/>
              </a:ext>
            </a:extLst>
          </p:cNvPr>
          <p:cNvSpPr txBox="1"/>
          <p:nvPr/>
        </p:nvSpPr>
        <p:spPr>
          <a:xfrm>
            <a:off x="7992142" y="250799"/>
            <a:ext cx="418288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-1210</a:t>
            </a:r>
            <a:endParaRPr lang="de-DE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9BFE1-A869-4488-94DA-129F9FCEE810}"/>
              </a:ext>
            </a:extLst>
          </p:cNvPr>
          <p:cNvSpPr txBox="1"/>
          <p:nvPr/>
        </p:nvSpPr>
        <p:spPr>
          <a:xfrm>
            <a:off x="8294568" y="250799"/>
            <a:ext cx="418288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-1200</a:t>
            </a:r>
            <a:endParaRPr lang="de-DE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821D2D-1F5D-43C1-83A7-A5A91DE8E4C7}"/>
              </a:ext>
            </a:extLst>
          </p:cNvPr>
          <p:cNvSpPr txBox="1"/>
          <p:nvPr/>
        </p:nvSpPr>
        <p:spPr>
          <a:xfrm>
            <a:off x="8816013" y="250799"/>
            <a:ext cx="418288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-1188</a:t>
            </a:r>
            <a:endParaRPr lang="de-DE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DC3CAE-FFFD-4858-9ADA-F26E60AA3CE9}"/>
              </a:ext>
            </a:extLst>
          </p:cNvPr>
          <p:cNvSpPr txBox="1"/>
          <p:nvPr/>
        </p:nvSpPr>
        <p:spPr>
          <a:xfrm>
            <a:off x="9747660" y="250799"/>
            <a:ext cx="418288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-1143</a:t>
            </a:r>
            <a:endParaRPr lang="de-DE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726B5A-188A-4471-A7A9-74905710E300}"/>
              </a:ext>
            </a:extLst>
          </p:cNvPr>
          <p:cNvSpPr txBox="1"/>
          <p:nvPr/>
        </p:nvSpPr>
        <p:spPr>
          <a:xfrm>
            <a:off x="10174480" y="250799"/>
            <a:ext cx="418288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-1134</a:t>
            </a:r>
            <a:endParaRPr lang="de-DE" sz="8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6B4EAD-CB51-456D-B2DF-1613B28CCA11}"/>
              </a:ext>
            </a:extLst>
          </p:cNvPr>
          <p:cNvSpPr txBox="1"/>
          <p:nvPr/>
        </p:nvSpPr>
        <p:spPr>
          <a:xfrm>
            <a:off x="9041911" y="145002"/>
            <a:ext cx="960303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proAT2G29140</a:t>
            </a:r>
            <a:endParaRPr lang="en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93A2D9-0FA5-4D8C-8994-D1DA83C0F17E}"/>
              </a:ext>
            </a:extLst>
          </p:cNvPr>
          <p:cNvSpPr/>
          <p:nvPr/>
        </p:nvSpPr>
        <p:spPr>
          <a:xfrm>
            <a:off x="10907897" y="434280"/>
            <a:ext cx="117949" cy="81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3121CA-4C44-4C43-8E5B-0EC161FDC0B1}"/>
              </a:ext>
            </a:extLst>
          </p:cNvPr>
          <p:cNvSpPr/>
          <p:nvPr/>
        </p:nvSpPr>
        <p:spPr>
          <a:xfrm>
            <a:off x="10907897" y="540802"/>
            <a:ext cx="117949" cy="81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B942F9-ECEB-4513-A2FC-EE08D70862CC}"/>
              </a:ext>
            </a:extLst>
          </p:cNvPr>
          <p:cNvSpPr txBox="1"/>
          <p:nvPr/>
        </p:nvSpPr>
        <p:spPr>
          <a:xfrm>
            <a:off x="10965666" y="358156"/>
            <a:ext cx="988954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HDG</a:t>
            </a:r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  <a:endParaRPr lang="en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E147E-75FF-4DD4-A4B1-3BE79796DE9E}"/>
              </a:ext>
            </a:extLst>
          </p:cNvPr>
          <p:cNvSpPr txBox="1"/>
          <p:nvPr/>
        </p:nvSpPr>
        <p:spPr>
          <a:xfrm>
            <a:off x="10963816" y="464261"/>
            <a:ext cx="988954" cy="1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MADS</a:t>
            </a:r>
            <a:r>
              <a: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motif</a:t>
            </a:r>
            <a:endParaRPr lang="en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522019-0905-487F-AFFA-B4B2661683A0}"/>
              </a:ext>
            </a:extLst>
          </p:cNvPr>
          <p:cNvSpPr/>
          <p:nvPr/>
        </p:nvSpPr>
        <p:spPr>
          <a:xfrm>
            <a:off x="10215193" y="442791"/>
            <a:ext cx="452970" cy="735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FB6D61-739F-4347-9E9C-E29AC40B2053}"/>
              </a:ext>
            </a:extLst>
          </p:cNvPr>
          <p:cNvSpPr/>
          <p:nvPr/>
        </p:nvSpPr>
        <p:spPr>
          <a:xfrm>
            <a:off x="370798" y="81119"/>
            <a:ext cx="68350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PHE1/AGL40 and HDG3 alone bind to</a:t>
            </a:r>
            <a:r>
              <a:rPr lang="zh-CN" alt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Arial" panose="020B0604020202020204" pitchFamily="34" charset="0"/>
              </a:rPr>
              <a:t>PHE1</a:t>
            </a:r>
            <a:r>
              <a:rPr lang="zh-CN" alt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Arial" panose="020B0604020202020204" pitchFamily="34" charset="0"/>
              </a:rPr>
              <a:t>targets</a:t>
            </a:r>
            <a:r>
              <a:rPr 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41E92E6-C79E-4E6E-B918-FEF97C38C20E}"/>
              </a:ext>
            </a:extLst>
          </p:cNvPr>
          <p:cNvSpPr/>
          <p:nvPr/>
        </p:nvSpPr>
        <p:spPr>
          <a:xfrm>
            <a:off x="6148634" y="1963555"/>
            <a:ext cx="4700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HDG3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0734C20-B907-45E3-8B3B-12976B8A753A}"/>
              </a:ext>
            </a:extLst>
          </p:cNvPr>
          <p:cNvSpPr/>
          <p:nvPr/>
        </p:nvSpPr>
        <p:spPr>
          <a:xfrm>
            <a:off x="6148634" y="1527403"/>
            <a:ext cx="453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PHE1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283D89-3C2A-4BB1-B4B4-0CE5B86DBCD1}"/>
              </a:ext>
            </a:extLst>
          </p:cNvPr>
          <p:cNvSpPr/>
          <p:nvPr/>
        </p:nvSpPr>
        <p:spPr>
          <a:xfrm>
            <a:off x="6148634" y="1745479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AGL40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DB9A47D-E1DF-42A9-B4F1-E3F41CFD816A}"/>
              </a:ext>
            </a:extLst>
          </p:cNvPr>
          <p:cNvSpPr/>
          <p:nvPr/>
        </p:nvSpPr>
        <p:spPr>
          <a:xfrm>
            <a:off x="6148634" y="2181631"/>
            <a:ext cx="4700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HDG8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46823A-345C-4FE5-AC7B-CB5185F98A44}"/>
              </a:ext>
            </a:extLst>
          </p:cNvPr>
          <p:cNvSpPr/>
          <p:nvPr/>
        </p:nvSpPr>
        <p:spPr>
          <a:xfrm>
            <a:off x="6148634" y="2399707"/>
            <a:ext cx="628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TNT-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552B9880-A627-4FD2-95C0-22D7962BA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15148"/>
              </p:ext>
            </p:extLst>
          </p:nvPr>
        </p:nvGraphicFramePr>
        <p:xfrm>
          <a:off x="6945614" y="1445622"/>
          <a:ext cx="4710974" cy="126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88">
                  <a:extLst>
                    <a:ext uri="{9D8B030D-6E8A-4147-A177-3AD203B41FA5}">
                      <a16:colId xmlns:a16="http://schemas.microsoft.com/office/drawing/2014/main" val="814110060"/>
                    </a:ext>
                  </a:extLst>
                </a:gridCol>
                <a:gridCol w="435033">
                  <a:extLst>
                    <a:ext uri="{9D8B030D-6E8A-4147-A177-3AD203B41FA5}">
                      <a16:colId xmlns:a16="http://schemas.microsoft.com/office/drawing/2014/main" val="3634056277"/>
                    </a:ext>
                  </a:extLst>
                </a:gridCol>
                <a:gridCol w="482259">
                  <a:extLst>
                    <a:ext uri="{9D8B030D-6E8A-4147-A177-3AD203B41FA5}">
                      <a16:colId xmlns:a16="http://schemas.microsoft.com/office/drawing/2014/main" val="465350888"/>
                    </a:ext>
                  </a:extLst>
                </a:gridCol>
                <a:gridCol w="448501">
                  <a:extLst>
                    <a:ext uri="{9D8B030D-6E8A-4147-A177-3AD203B41FA5}">
                      <a16:colId xmlns:a16="http://schemas.microsoft.com/office/drawing/2014/main" val="1324400425"/>
                    </a:ext>
                  </a:extLst>
                </a:gridCol>
                <a:gridCol w="458148">
                  <a:extLst>
                    <a:ext uri="{9D8B030D-6E8A-4147-A177-3AD203B41FA5}">
                      <a16:colId xmlns:a16="http://schemas.microsoft.com/office/drawing/2014/main" val="126995028"/>
                    </a:ext>
                  </a:extLst>
                </a:gridCol>
                <a:gridCol w="462968">
                  <a:extLst>
                    <a:ext uri="{9D8B030D-6E8A-4147-A177-3AD203B41FA5}">
                      <a16:colId xmlns:a16="http://schemas.microsoft.com/office/drawing/2014/main" val="642036082"/>
                    </a:ext>
                  </a:extLst>
                </a:gridCol>
                <a:gridCol w="429210">
                  <a:extLst>
                    <a:ext uri="{9D8B030D-6E8A-4147-A177-3AD203B41FA5}">
                      <a16:colId xmlns:a16="http://schemas.microsoft.com/office/drawing/2014/main" val="3049446046"/>
                    </a:ext>
                  </a:extLst>
                </a:gridCol>
                <a:gridCol w="501549">
                  <a:extLst>
                    <a:ext uri="{9D8B030D-6E8A-4147-A177-3AD203B41FA5}">
                      <a16:colId xmlns:a16="http://schemas.microsoft.com/office/drawing/2014/main" val="4017158075"/>
                    </a:ext>
                  </a:extLst>
                </a:gridCol>
                <a:gridCol w="448501">
                  <a:extLst>
                    <a:ext uri="{9D8B030D-6E8A-4147-A177-3AD203B41FA5}">
                      <a16:colId xmlns:a16="http://schemas.microsoft.com/office/drawing/2014/main" val="1243398344"/>
                    </a:ext>
                  </a:extLst>
                </a:gridCol>
                <a:gridCol w="522117">
                  <a:extLst>
                    <a:ext uri="{9D8B030D-6E8A-4147-A177-3AD203B41FA5}">
                      <a16:colId xmlns:a16="http://schemas.microsoft.com/office/drawing/2014/main" val="3274531766"/>
                    </a:ext>
                  </a:extLst>
                </a:gridCol>
              </a:tblGrid>
              <a:tr h="265973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554259"/>
                  </a:ext>
                </a:extLst>
              </a:tr>
              <a:tr h="265973"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88113"/>
                  </a:ext>
                </a:extLst>
              </a:tr>
              <a:tr h="13298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7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6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268474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538358B0-02FF-47C7-AE96-F9C214D71959}"/>
              </a:ext>
            </a:extLst>
          </p:cNvPr>
          <p:cNvSpPr txBox="1"/>
          <p:nvPr/>
        </p:nvSpPr>
        <p:spPr>
          <a:xfrm>
            <a:off x="5921734" y="3767979"/>
            <a:ext cx="857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Protein-DNA </a:t>
            </a:r>
          </a:p>
          <a:p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Complexes</a:t>
            </a:r>
            <a:endParaRPr lang="de-DE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9307803D-3D21-4D58-883B-A39DC9C234D1}"/>
              </a:ext>
            </a:extLst>
          </p:cNvPr>
          <p:cNvSpPr/>
          <p:nvPr/>
        </p:nvSpPr>
        <p:spPr>
          <a:xfrm>
            <a:off x="6766343" y="3454712"/>
            <a:ext cx="72571" cy="11199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177D0C7-5C58-4D7B-B217-B47213050D68}"/>
              </a:ext>
            </a:extLst>
          </p:cNvPr>
          <p:cNvSpPr txBox="1"/>
          <p:nvPr/>
        </p:nvSpPr>
        <p:spPr>
          <a:xfrm>
            <a:off x="6418302" y="6514501"/>
            <a:ext cx="530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Lanes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49BC74D-95E1-4063-B35F-850E8D8CC9D5}"/>
              </a:ext>
            </a:extLst>
          </p:cNvPr>
          <p:cNvSpPr txBox="1"/>
          <p:nvPr/>
        </p:nvSpPr>
        <p:spPr>
          <a:xfrm>
            <a:off x="5986723" y="5517699"/>
            <a:ext cx="815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  <a:r>
              <a:rPr lang="de-DE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probes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E859A2-5E3E-4DD1-AFB7-21058B1F6923}"/>
              </a:ext>
            </a:extLst>
          </p:cNvPr>
          <p:cNvSpPr txBox="1"/>
          <p:nvPr/>
        </p:nvSpPr>
        <p:spPr>
          <a:xfrm>
            <a:off x="7131241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2B1B829-DCA6-4DA5-8F45-C74337F681D5}"/>
              </a:ext>
            </a:extLst>
          </p:cNvPr>
          <p:cNvSpPr txBox="1"/>
          <p:nvPr/>
        </p:nvSpPr>
        <p:spPr>
          <a:xfrm>
            <a:off x="7587053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D84128-750E-41CA-8F49-16C3E358F0B1}"/>
              </a:ext>
            </a:extLst>
          </p:cNvPr>
          <p:cNvSpPr txBox="1"/>
          <p:nvPr/>
        </p:nvSpPr>
        <p:spPr>
          <a:xfrm>
            <a:off x="8042865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1E3F3B-B008-4146-9FC3-AB27151C7309}"/>
              </a:ext>
            </a:extLst>
          </p:cNvPr>
          <p:cNvSpPr txBox="1"/>
          <p:nvPr/>
        </p:nvSpPr>
        <p:spPr>
          <a:xfrm>
            <a:off x="8498677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583C7C-1997-4E6F-AFE7-EA48528DC922}"/>
              </a:ext>
            </a:extLst>
          </p:cNvPr>
          <p:cNvSpPr txBox="1"/>
          <p:nvPr/>
        </p:nvSpPr>
        <p:spPr>
          <a:xfrm>
            <a:off x="8954489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E03382-7091-43BF-938D-50C046FAD928}"/>
              </a:ext>
            </a:extLst>
          </p:cNvPr>
          <p:cNvSpPr txBox="1"/>
          <p:nvPr/>
        </p:nvSpPr>
        <p:spPr>
          <a:xfrm>
            <a:off x="9410301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AF0706-BAEA-4AD1-AF56-06651A96383E}"/>
              </a:ext>
            </a:extLst>
          </p:cNvPr>
          <p:cNvSpPr txBox="1"/>
          <p:nvPr/>
        </p:nvSpPr>
        <p:spPr>
          <a:xfrm>
            <a:off x="10777737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65A28E-3412-45B4-8897-9C2145CDA1C4}"/>
              </a:ext>
            </a:extLst>
          </p:cNvPr>
          <p:cNvSpPr txBox="1"/>
          <p:nvPr/>
        </p:nvSpPr>
        <p:spPr>
          <a:xfrm>
            <a:off x="11233551" y="6505737"/>
            <a:ext cx="353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3FA2C1-AF2F-436B-A721-4DA04A6068ED}"/>
              </a:ext>
            </a:extLst>
          </p:cNvPr>
          <p:cNvSpPr txBox="1"/>
          <p:nvPr/>
        </p:nvSpPr>
        <p:spPr>
          <a:xfrm>
            <a:off x="9866113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33B7AF-0555-4F33-8403-8D8BB98FCBD8}"/>
              </a:ext>
            </a:extLst>
          </p:cNvPr>
          <p:cNvSpPr txBox="1"/>
          <p:nvPr/>
        </p:nvSpPr>
        <p:spPr>
          <a:xfrm>
            <a:off x="10321925" y="6505737"/>
            <a:ext cx="278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E11DB98-EE3F-4212-AD20-F10B3D2EA4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31" t="30087" r="16634" b="20893"/>
          <a:stretch/>
        </p:blipFill>
        <p:spPr>
          <a:xfrm flipV="1">
            <a:off x="6950825" y="2853064"/>
            <a:ext cx="4825371" cy="34950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EFC2F7-C944-43B0-BEEE-13A4A99BB4AC}"/>
              </a:ext>
            </a:extLst>
          </p:cNvPr>
          <p:cNvSpPr/>
          <p:nvPr/>
        </p:nvSpPr>
        <p:spPr>
          <a:xfrm>
            <a:off x="384225" y="569676"/>
            <a:ext cx="9829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PHE1 31.9Kd</a:t>
            </a:r>
          </a:p>
          <a:p>
            <a:r>
              <a:rPr lang="de-DE" sz="1000" dirty="0"/>
              <a:t>AGL40 28.47Kd</a:t>
            </a:r>
          </a:p>
          <a:p>
            <a:r>
              <a:rPr lang="de-DE" sz="1000" dirty="0"/>
              <a:t>HDG3 80kd</a:t>
            </a:r>
          </a:p>
          <a:p>
            <a:r>
              <a:rPr lang="de-DE" sz="1000" dirty="0"/>
              <a:t>HDG8 78kd</a:t>
            </a:r>
            <a:endParaRPr lang="en-US" sz="1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8DE508-6E0A-4840-9876-E7CE2D89B8CA}"/>
              </a:ext>
            </a:extLst>
          </p:cNvPr>
          <p:cNvSpPr/>
          <p:nvPr/>
        </p:nvSpPr>
        <p:spPr>
          <a:xfrm>
            <a:off x="2941074" y="1130059"/>
            <a:ext cx="450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90bp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F78FA56-384E-4524-8A22-6EE39D6FCA17}"/>
              </a:ext>
            </a:extLst>
          </p:cNvPr>
          <p:cNvSpPr/>
          <p:nvPr/>
        </p:nvSpPr>
        <p:spPr>
          <a:xfrm>
            <a:off x="8782476" y="1154451"/>
            <a:ext cx="450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90bp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20D61D-702F-46F7-B1EB-08255B4B534A}"/>
              </a:ext>
            </a:extLst>
          </p:cNvPr>
          <p:cNvCxnSpPr/>
          <p:nvPr/>
        </p:nvCxnSpPr>
        <p:spPr>
          <a:xfrm>
            <a:off x="1221978" y="1445622"/>
            <a:ext cx="4327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046E3F4-6AA2-477F-B8F8-F50582EF8806}"/>
              </a:ext>
            </a:extLst>
          </p:cNvPr>
          <p:cNvCxnSpPr/>
          <p:nvPr/>
        </p:nvCxnSpPr>
        <p:spPr>
          <a:xfrm>
            <a:off x="7131241" y="1446576"/>
            <a:ext cx="4327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129E500-69D6-4A5F-A95E-915AB41F10FF}"/>
              </a:ext>
            </a:extLst>
          </p:cNvPr>
          <p:cNvSpPr/>
          <p:nvPr/>
        </p:nvSpPr>
        <p:spPr>
          <a:xfrm>
            <a:off x="1988316" y="1400672"/>
            <a:ext cx="603725" cy="539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6BC2E0-B179-4BFB-961B-5D189BA5C3AD}"/>
              </a:ext>
            </a:extLst>
          </p:cNvPr>
          <p:cNvSpPr/>
          <p:nvPr/>
        </p:nvSpPr>
        <p:spPr>
          <a:xfrm>
            <a:off x="8294122" y="1334746"/>
            <a:ext cx="603725" cy="539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C8AC999-D30D-4670-A411-EB5E5ECA6E36}"/>
              </a:ext>
            </a:extLst>
          </p:cNvPr>
          <p:cNvSpPr/>
          <p:nvPr/>
        </p:nvSpPr>
        <p:spPr>
          <a:xfrm rot="16200000">
            <a:off x="9398167" y="103976"/>
            <a:ext cx="77641" cy="1056981"/>
          </a:xfrm>
          <a:prstGeom prst="leftBrace">
            <a:avLst>
              <a:gd name="adj1" fmla="val 8333"/>
              <a:gd name="adj2" fmla="val 517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DEBFC-5A7B-42DB-A6CC-D358AD70AF46}"/>
              </a:ext>
            </a:extLst>
          </p:cNvPr>
          <p:cNvSpPr txBox="1"/>
          <p:nvPr/>
        </p:nvSpPr>
        <p:spPr>
          <a:xfrm>
            <a:off x="9294767" y="705784"/>
            <a:ext cx="544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45bp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92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3BC6F-4D80-44FD-A2ED-8A2ADC0F8208}"/>
              </a:ext>
            </a:extLst>
          </p:cNvPr>
          <p:cNvSpPr/>
          <p:nvPr/>
        </p:nvSpPr>
        <p:spPr>
          <a:xfrm>
            <a:off x="2445398" y="177728"/>
            <a:ext cx="8379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HDG3 and PHE1/AGL28 </a:t>
            </a:r>
            <a:r>
              <a:rPr lang="en-US" altLang="zh-CN" sz="2400" b="1" dirty="0">
                <a:ea typeface="SimSun" panose="02010600030101010101" pitchFamily="2" charset="-122"/>
                <a:cs typeface="Arial" panose="020B0604020202020204" pitchFamily="34" charset="0"/>
              </a:rPr>
              <a:t>respectively</a:t>
            </a:r>
            <a:r>
              <a:rPr 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bind to</a:t>
            </a:r>
            <a:r>
              <a:rPr lang="zh-CN" alt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Arial" panose="020B0604020202020204" pitchFamily="34" charset="0"/>
              </a:rPr>
              <a:t>PHE1</a:t>
            </a:r>
            <a:r>
              <a:rPr lang="zh-CN" altLang="en-US" sz="2400" b="1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Arial" panose="020B0604020202020204" pitchFamily="34" charset="0"/>
              </a:rPr>
              <a:t>targets</a:t>
            </a:r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745D-52A8-4D71-8C65-F5766188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47" y="1183818"/>
            <a:ext cx="6003268" cy="4277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D5AB9-6221-4373-A60A-E31BD9F59C4B}"/>
              </a:ext>
            </a:extLst>
          </p:cNvPr>
          <p:cNvSpPr/>
          <p:nvPr/>
        </p:nvSpPr>
        <p:spPr>
          <a:xfrm>
            <a:off x="1287825" y="5705418"/>
            <a:ext cx="9208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de-DE" sz="1400" dirty="0" err="1"/>
              <a:t>There</a:t>
            </a:r>
            <a:r>
              <a:rPr lang="de-DE" sz="1400" dirty="0"/>
              <a:t> was </a:t>
            </a: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supershift</a:t>
            </a:r>
            <a:r>
              <a:rPr lang="de-DE" sz="1400" dirty="0"/>
              <a:t>, so </a:t>
            </a:r>
            <a:r>
              <a:rPr lang="de-DE" sz="1400" dirty="0" err="1"/>
              <a:t>no</a:t>
            </a:r>
            <a:r>
              <a:rPr lang="de-DE" sz="1400" dirty="0"/>
              <a:t> HDG3-PHE1; HDG3-AGL28; HDG3-PHE1/AGL28 </a:t>
            </a:r>
            <a:r>
              <a:rPr lang="de-DE" sz="1400" dirty="0" err="1"/>
              <a:t>complex</a:t>
            </a:r>
            <a:r>
              <a:rPr lang="de-DE" sz="1400" dirty="0"/>
              <a:t> </a:t>
            </a:r>
            <a:r>
              <a:rPr lang="de-DE" sz="1400" dirty="0" err="1"/>
              <a:t>binding</a:t>
            </a:r>
            <a:r>
              <a:rPr lang="de-DE" sz="1400" dirty="0"/>
              <a:t> DNA </a:t>
            </a:r>
            <a:r>
              <a:rPr lang="de-DE" sz="1400" dirty="0" err="1"/>
              <a:t>formed</a:t>
            </a:r>
            <a:r>
              <a:rPr lang="de-DE" sz="1400" dirty="0"/>
              <a:t> in vitro.</a:t>
            </a:r>
          </a:p>
          <a:p>
            <a:endParaRPr lang="de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B5D62-BC06-4B50-BE88-57BA6510ABA2}"/>
              </a:ext>
            </a:extLst>
          </p:cNvPr>
          <p:cNvSpPr txBox="1"/>
          <p:nvPr/>
        </p:nvSpPr>
        <p:spPr>
          <a:xfrm>
            <a:off x="7103695" y="4805495"/>
            <a:ext cx="26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Note: HDG3 </a:t>
            </a:r>
            <a:r>
              <a:rPr lang="de-DE" sz="1000" dirty="0" err="1"/>
              <a:t>protein</a:t>
            </a:r>
            <a:r>
              <a:rPr lang="de-DE" sz="1000" dirty="0"/>
              <a:t> was </a:t>
            </a:r>
            <a:r>
              <a:rPr lang="de-DE" sz="1000" dirty="0" err="1"/>
              <a:t>generated</a:t>
            </a:r>
            <a:r>
              <a:rPr lang="de-DE" sz="1000" dirty="0"/>
              <a:t> </a:t>
            </a:r>
            <a:r>
              <a:rPr lang="de-DE" sz="1000" dirty="0" err="1"/>
              <a:t>independently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PHE1+AGL28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D9116-C582-4EF9-A05F-B8FD6EE0E79A}"/>
              </a:ext>
            </a:extLst>
          </p:cNvPr>
          <p:cNvSpPr/>
          <p:nvPr/>
        </p:nvSpPr>
        <p:spPr>
          <a:xfrm>
            <a:off x="4913336" y="1193703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189bp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48522-A030-4900-815E-8CD50D5F79A4}"/>
              </a:ext>
            </a:extLst>
          </p:cNvPr>
          <p:cNvSpPr txBox="1"/>
          <p:nvPr/>
        </p:nvSpPr>
        <p:spPr>
          <a:xfrm>
            <a:off x="7516000" y="6346568"/>
            <a:ext cx="3308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EMSA assay with collabration from Peilin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713CE-EB29-442F-AB1A-887FE89D0D47}"/>
              </a:ext>
            </a:extLst>
          </p:cNvPr>
          <p:cNvSpPr/>
          <p:nvPr/>
        </p:nvSpPr>
        <p:spPr>
          <a:xfrm>
            <a:off x="8550429" y="1702258"/>
            <a:ext cx="720000" cy="1440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D140F4-B300-4C8B-986C-BCCB45FFE47A}"/>
              </a:ext>
            </a:extLst>
          </p:cNvPr>
          <p:cNvSpPr/>
          <p:nvPr/>
        </p:nvSpPr>
        <p:spPr>
          <a:xfrm>
            <a:off x="7652951" y="1707163"/>
            <a:ext cx="4366054" cy="1452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72BD76-606B-4A5D-BF62-9797FB805EFA}"/>
              </a:ext>
            </a:extLst>
          </p:cNvPr>
          <p:cNvSpPr/>
          <p:nvPr/>
        </p:nvSpPr>
        <p:spPr>
          <a:xfrm>
            <a:off x="10674447" y="1702258"/>
            <a:ext cx="540000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B2A38-D910-4AD8-8418-D4178D1D9979}"/>
              </a:ext>
            </a:extLst>
          </p:cNvPr>
          <p:cNvSpPr txBox="1"/>
          <p:nvPr/>
        </p:nvSpPr>
        <p:spPr>
          <a:xfrm>
            <a:off x="8293710" y="1402849"/>
            <a:ext cx="80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-1200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36FAC8-C9CA-45BA-BD6F-60C68A4960E4}"/>
              </a:ext>
            </a:extLst>
          </p:cNvPr>
          <p:cNvSpPr txBox="1"/>
          <p:nvPr/>
        </p:nvSpPr>
        <p:spPr>
          <a:xfrm>
            <a:off x="8975888" y="1399386"/>
            <a:ext cx="80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-1188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B5274-094D-439A-B301-ADAC087CDF09}"/>
              </a:ext>
            </a:extLst>
          </p:cNvPr>
          <p:cNvSpPr txBox="1"/>
          <p:nvPr/>
        </p:nvSpPr>
        <p:spPr>
          <a:xfrm>
            <a:off x="10286078" y="1409775"/>
            <a:ext cx="80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-1143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3A488-1D0C-4160-8566-6B1D028A0309}"/>
              </a:ext>
            </a:extLst>
          </p:cNvPr>
          <p:cNvSpPr txBox="1"/>
          <p:nvPr/>
        </p:nvSpPr>
        <p:spPr>
          <a:xfrm>
            <a:off x="10968256" y="1406312"/>
            <a:ext cx="80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-1134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11114-CEC3-4108-B61B-F5318CC63D99}"/>
              </a:ext>
            </a:extLst>
          </p:cNvPr>
          <p:cNvSpPr txBox="1"/>
          <p:nvPr/>
        </p:nvSpPr>
        <p:spPr>
          <a:xfrm>
            <a:off x="8406402" y="190775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HDG motif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12EB4D-B9CD-4FFA-B902-7F2547EC4D8D}"/>
              </a:ext>
            </a:extLst>
          </p:cNvPr>
          <p:cNvSpPr txBox="1"/>
          <p:nvPr/>
        </p:nvSpPr>
        <p:spPr>
          <a:xfrm>
            <a:off x="9175412" y="1052922"/>
            <a:ext cx="1321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proAT2G29140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737D9B-9046-4A79-B677-BA119B42B8EE}"/>
              </a:ext>
            </a:extLst>
          </p:cNvPr>
          <p:cNvSpPr txBox="1"/>
          <p:nvPr/>
        </p:nvSpPr>
        <p:spPr>
          <a:xfrm>
            <a:off x="10450267" y="1920164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MADS motif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8B21D-DFF3-4A37-A840-9B30232C5FE2}"/>
              </a:ext>
            </a:extLst>
          </p:cNvPr>
          <p:cNvSpPr/>
          <p:nvPr/>
        </p:nvSpPr>
        <p:spPr>
          <a:xfrm>
            <a:off x="6043808" y="1206810"/>
            <a:ext cx="1099173" cy="4277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E779731A-FCA6-4045-B569-168A0A3558E3}"/>
              </a:ext>
            </a:extLst>
          </p:cNvPr>
          <p:cNvSpPr/>
          <p:nvPr/>
        </p:nvSpPr>
        <p:spPr>
          <a:xfrm rot="16200000">
            <a:off x="9929232" y="1749884"/>
            <a:ext cx="77641" cy="1056981"/>
          </a:xfrm>
          <a:prstGeom prst="leftBrace">
            <a:avLst>
              <a:gd name="adj1" fmla="val 8333"/>
              <a:gd name="adj2" fmla="val 517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B063E-6CE9-468F-BADE-1B0AE8F4ABE6}"/>
              </a:ext>
            </a:extLst>
          </p:cNvPr>
          <p:cNvSpPr txBox="1"/>
          <p:nvPr/>
        </p:nvSpPr>
        <p:spPr>
          <a:xfrm>
            <a:off x="9825832" y="2351692"/>
            <a:ext cx="544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45bp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388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B26E-4B3A-45CA-9BDC-4D621B75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41" y="147040"/>
            <a:ext cx="9426879" cy="762217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Assembly of the PHE1 protein complexes in PHE1 targets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6399C2-E8A0-416E-8D83-3A39F86C1BBE}"/>
              </a:ext>
            </a:extLst>
          </p:cNvPr>
          <p:cNvGrpSpPr/>
          <p:nvPr/>
        </p:nvGrpSpPr>
        <p:grpSpPr>
          <a:xfrm>
            <a:off x="6745044" y="4057016"/>
            <a:ext cx="5180985" cy="1555936"/>
            <a:chOff x="1185823" y="2434349"/>
            <a:chExt cx="5955219" cy="324747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BB8837-1D22-483E-94FE-0385BF59A331}"/>
                </a:ext>
              </a:extLst>
            </p:cNvPr>
            <p:cNvSpPr/>
            <p:nvPr/>
          </p:nvSpPr>
          <p:spPr>
            <a:xfrm>
              <a:off x="1185823" y="2795181"/>
              <a:ext cx="5354206" cy="251292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AA3EDC-2CAC-4E1B-B488-FA0CE2F03823}"/>
                </a:ext>
              </a:extLst>
            </p:cNvPr>
            <p:cNvSpPr/>
            <p:nvPr/>
          </p:nvSpPr>
          <p:spPr>
            <a:xfrm>
              <a:off x="1472567" y="2975596"/>
              <a:ext cx="4729075" cy="2190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07F186-B459-4AE9-8DD3-52080D66158A}"/>
                </a:ext>
              </a:extLst>
            </p:cNvPr>
            <p:cNvSpPr/>
            <p:nvPr/>
          </p:nvSpPr>
          <p:spPr>
            <a:xfrm>
              <a:off x="4107648" y="2434349"/>
              <a:ext cx="3033394" cy="324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8EC2245-7623-45F0-BF11-B0D9A4EAFD2D}"/>
              </a:ext>
            </a:extLst>
          </p:cNvPr>
          <p:cNvGrpSpPr/>
          <p:nvPr/>
        </p:nvGrpSpPr>
        <p:grpSpPr>
          <a:xfrm>
            <a:off x="8548590" y="4120098"/>
            <a:ext cx="844014" cy="307777"/>
            <a:chOff x="3264966" y="3421119"/>
            <a:chExt cx="844014" cy="3077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D05916-F173-4D01-89F2-0108A4A17166}"/>
                </a:ext>
              </a:extLst>
            </p:cNvPr>
            <p:cNvSpPr/>
            <p:nvPr/>
          </p:nvSpPr>
          <p:spPr>
            <a:xfrm>
              <a:off x="3264966" y="3520893"/>
              <a:ext cx="742417" cy="134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0CADF4-8591-4FD3-AAE4-F1CEC6F59593}"/>
                </a:ext>
              </a:extLst>
            </p:cNvPr>
            <p:cNvSpPr txBox="1"/>
            <p:nvPr/>
          </p:nvSpPr>
          <p:spPr>
            <a:xfrm>
              <a:off x="3366564" y="3421119"/>
              <a:ext cx="742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bg1"/>
                  </a:solidFill>
                </a:rPr>
                <a:t>MADS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DBD47F-C1C4-4A0C-BDAE-327C72683685}"/>
              </a:ext>
            </a:extLst>
          </p:cNvPr>
          <p:cNvGrpSpPr/>
          <p:nvPr/>
        </p:nvGrpSpPr>
        <p:grpSpPr>
          <a:xfrm>
            <a:off x="8479896" y="5200743"/>
            <a:ext cx="861909" cy="307777"/>
            <a:chOff x="3301527" y="4901386"/>
            <a:chExt cx="861909" cy="3077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278FE9-4B50-4801-ACCF-B7FB5EDD5A7E}"/>
                </a:ext>
              </a:extLst>
            </p:cNvPr>
            <p:cNvSpPr/>
            <p:nvPr/>
          </p:nvSpPr>
          <p:spPr>
            <a:xfrm>
              <a:off x="3301527" y="4983409"/>
              <a:ext cx="742416" cy="1407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1992AA-9D7D-46C5-A2DC-00EE2FAD1F7C}"/>
                </a:ext>
              </a:extLst>
            </p:cNvPr>
            <p:cNvSpPr txBox="1"/>
            <p:nvPr/>
          </p:nvSpPr>
          <p:spPr>
            <a:xfrm>
              <a:off x="3421020" y="4901386"/>
              <a:ext cx="742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HDG</a:t>
              </a:r>
              <a:endParaRPr lang="en-US" sz="1400" b="1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C6985B-1F46-4FBF-A074-841191566880}"/>
              </a:ext>
            </a:extLst>
          </p:cNvPr>
          <p:cNvSpPr txBox="1"/>
          <p:nvPr/>
        </p:nvSpPr>
        <p:spPr>
          <a:xfrm>
            <a:off x="1309793" y="1258240"/>
            <a:ext cx="144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Act </a:t>
            </a:r>
            <a:r>
              <a:rPr lang="de-DE" dirty="0" err="1"/>
              <a:t>together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F21C0F-67F3-4670-B55D-CEDB3D6659E8}"/>
              </a:ext>
            </a:extLst>
          </p:cNvPr>
          <p:cNvGrpSpPr/>
          <p:nvPr/>
        </p:nvGrpSpPr>
        <p:grpSpPr>
          <a:xfrm>
            <a:off x="895941" y="2171294"/>
            <a:ext cx="5180985" cy="2115597"/>
            <a:chOff x="1633174" y="2968670"/>
            <a:chExt cx="5180985" cy="211559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46CBB45-6734-4B0C-A2B8-16D25A53F645}"/>
                </a:ext>
              </a:extLst>
            </p:cNvPr>
            <p:cNvGrpSpPr/>
            <p:nvPr/>
          </p:nvGrpSpPr>
          <p:grpSpPr>
            <a:xfrm>
              <a:off x="1633174" y="2968670"/>
              <a:ext cx="5180985" cy="2115597"/>
              <a:chOff x="1185823" y="2434349"/>
              <a:chExt cx="5955219" cy="324747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1AC5021-2235-4B3C-8FDD-498AB3D8A931}"/>
                  </a:ext>
                </a:extLst>
              </p:cNvPr>
              <p:cNvSpPr/>
              <p:nvPr/>
            </p:nvSpPr>
            <p:spPr>
              <a:xfrm>
                <a:off x="1185823" y="2795181"/>
                <a:ext cx="5354206" cy="251292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28EA2A4-F19B-4059-817D-8934791E2DA7}"/>
                  </a:ext>
                </a:extLst>
              </p:cNvPr>
              <p:cNvSpPr/>
              <p:nvPr/>
            </p:nvSpPr>
            <p:spPr>
              <a:xfrm>
                <a:off x="1472567" y="2975596"/>
                <a:ext cx="4729075" cy="21907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EA85D9-FED2-4A90-B27B-8502C84596D7}"/>
                  </a:ext>
                </a:extLst>
              </p:cNvPr>
              <p:cNvSpPr/>
              <p:nvPr/>
            </p:nvSpPr>
            <p:spPr>
              <a:xfrm>
                <a:off x="4107648" y="2434349"/>
                <a:ext cx="3033394" cy="32474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AC1160-719F-4981-9D8E-DEAEC25D759E}"/>
                </a:ext>
              </a:extLst>
            </p:cNvPr>
            <p:cNvGrpSpPr/>
            <p:nvPr/>
          </p:nvGrpSpPr>
          <p:grpSpPr>
            <a:xfrm>
              <a:off x="3286272" y="3121361"/>
              <a:ext cx="815640" cy="307777"/>
              <a:chOff x="3264966" y="3421700"/>
              <a:chExt cx="815640" cy="30777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BF4FCBA-F41B-4BB6-8FEF-AB2979BAB670}"/>
                  </a:ext>
                </a:extLst>
              </p:cNvPr>
              <p:cNvSpPr/>
              <p:nvPr/>
            </p:nvSpPr>
            <p:spPr>
              <a:xfrm>
                <a:off x="3264966" y="3520893"/>
                <a:ext cx="742417" cy="1349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520995-B0CB-435F-9906-BD0933DB7449}"/>
                  </a:ext>
                </a:extLst>
              </p:cNvPr>
              <p:cNvSpPr txBox="1"/>
              <p:nvPr/>
            </p:nvSpPr>
            <p:spPr>
              <a:xfrm>
                <a:off x="3338190" y="3421700"/>
                <a:ext cx="7424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>
                    <a:solidFill>
                      <a:schemeClr val="bg1"/>
                    </a:solidFill>
                  </a:rPr>
                  <a:t>MADS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C0C2CE-1A93-4AFC-AD3F-5F7BCF66EBB5}"/>
                </a:ext>
              </a:extLst>
            </p:cNvPr>
            <p:cNvGrpSpPr/>
            <p:nvPr/>
          </p:nvGrpSpPr>
          <p:grpSpPr>
            <a:xfrm>
              <a:off x="3368026" y="4640743"/>
              <a:ext cx="861909" cy="307777"/>
              <a:chOff x="3301527" y="4901386"/>
              <a:chExt cx="861909" cy="30777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B26132B-0AAC-441E-A508-15BDD76FFD23}"/>
                  </a:ext>
                </a:extLst>
              </p:cNvPr>
              <p:cNvSpPr/>
              <p:nvPr/>
            </p:nvSpPr>
            <p:spPr>
              <a:xfrm>
                <a:off x="3301527" y="4983409"/>
                <a:ext cx="742416" cy="14077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E1FA1E-6603-4CE1-A2B0-ACDE162F385E}"/>
                  </a:ext>
                </a:extLst>
              </p:cNvPr>
              <p:cNvSpPr txBox="1"/>
              <p:nvPr/>
            </p:nvSpPr>
            <p:spPr>
              <a:xfrm>
                <a:off x="3421020" y="4901386"/>
                <a:ext cx="7424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dirty="0"/>
                  <a:t>HDG</a:t>
                </a:r>
                <a:endParaRPr lang="en-US" sz="1400" b="1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8C0CFA-6D6F-4BC9-BF01-EF13F5FC042A}"/>
                </a:ext>
              </a:extLst>
            </p:cNvPr>
            <p:cNvGrpSpPr/>
            <p:nvPr/>
          </p:nvGrpSpPr>
          <p:grpSpPr>
            <a:xfrm>
              <a:off x="2703627" y="3257108"/>
              <a:ext cx="1579486" cy="1462791"/>
              <a:chOff x="2741205" y="1795977"/>
              <a:chExt cx="1579486" cy="14627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0295BB-BCCB-4AF2-A3F6-7356D9FC4599}"/>
                  </a:ext>
                </a:extLst>
              </p:cNvPr>
              <p:cNvSpPr/>
              <p:nvPr/>
            </p:nvSpPr>
            <p:spPr>
              <a:xfrm>
                <a:off x="3421019" y="1896036"/>
                <a:ext cx="742413" cy="809006"/>
              </a:xfrm>
              <a:prstGeom prst="ellipse">
                <a:avLst/>
              </a:prstGeom>
              <a:solidFill>
                <a:srgbClr val="A53010">
                  <a:lumMod val="60000"/>
                  <a:lumOff val="40000"/>
                  <a:alpha val="68000"/>
                </a:srgbClr>
              </a:solidFill>
              <a:ln w="15875" cap="rnd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PHE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  <a:endPara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691ADEB-F6A4-4858-8D7B-AF809DE99011}"/>
                  </a:ext>
                </a:extLst>
              </p:cNvPr>
              <p:cNvSpPr/>
              <p:nvPr/>
            </p:nvSpPr>
            <p:spPr>
              <a:xfrm>
                <a:off x="2741205" y="1795977"/>
                <a:ext cx="742417" cy="809006"/>
              </a:xfrm>
              <a:prstGeom prst="ellipse">
                <a:avLst/>
              </a:prstGeom>
              <a:solidFill>
                <a:srgbClr val="FF0000">
                  <a:alpha val="67451"/>
                </a:srgbClr>
              </a:solidFill>
              <a:ln w="15875" cap="rnd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AGL40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AC414E1-E79B-46D7-9001-A9EAFEE1FE1A}"/>
                  </a:ext>
                </a:extLst>
              </p:cNvPr>
              <p:cNvSpPr/>
              <p:nvPr/>
            </p:nvSpPr>
            <p:spPr>
              <a:xfrm>
                <a:off x="3129391" y="2617799"/>
                <a:ext cx="604287" cy="584417"/>
              </a:xfrm>
              <a:prstGeom prst="roundRect">
                <a:avLst/>
              </a:prstGeom>
              <a:solidFill>
                <a:sysClr val="window" lastClr="FFFFFF">
                  <a:lumMod val="65000"/>
                </a:sys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HDG8</a:t>
                </a: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A432A21-27EF-4163-8510-27F377DA5BEA}"/>
                  </a:ext>
                </a:extLst>
              </p:cNvPr>
              <p:cNvSpPr/>
              <p:nvPr/>
            </p:nvSpPr>
            <p:spPr>
              <a:xfrm>
                <a:off x="3716404" y="2674351"/>
                <a:ext cx="604287" cy="584417"/>
              </a:xfrm>
              <a:prstGeom prst="roundRect">
                <a:avLst/>
              </a:prstGeom>
              <a:solidFill>
                <a:srgbClr val="E3EACF">
                  <a:lumMod val="25000"/>
                </a:srgbClr>
              </a:solidFill>
              <a:ln w="15875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HDG3</a:t>
                </a: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01A5A9D-C300-4BA0-9298-B80ACF48018C}"/>
              </a:ext>
            </a:extLst>
          </p:cNvPr>
          <p:cNvSpPr txBox="1"/>
          <p:nvPr/>
        </p:nvSpPr>
        <p:spPr>
          <a:xfrm>
            <a:off x="6459255" y="1284094"/>
            <a:ext cx="263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de-DE" dirty="0"/>
              <a:t>Act </a:t>
            </a:r>
            <a:r>
              <a:rPr lang="en-US" dirty="0"/>
              <a:t>antagonistically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1AF622-5DF9-41A5-9CE2-2250168CCE39}"/>
              </a:ext>
            </a:extLst>
          </p:cNvPr>
          <p:cNvGrpSpPr/>
          <p:nvPr/>
        </p:nvGrpSpPr>
        <p:grpSpPr>
          <a:xfrm>
            <a:off x="6666729" y="1700228"/>
            <a:ext cx="5180985" cy="1614831"/>
            <a:chOff x="1185823" y="2434349"/>
            <a:chExt cx="5955219" cy="324747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D1BF4B1-66E9-4B12-8738-54F6427AF4D7}"/>
                </a:ext>
              </a:extLst>
            </p:cNvPr>
            <p:cNvSpPr/>
            <p:nvPr/>
          </p:nvSpPr>
          <p:spPr>
            <a:xfrm>
              <a:off x="1185823" y="2795181"/>
              <a:ext cx="5354206" cy="251292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C234135-A6C9-4C9A-A83E-D7A0965A50B5}"/>
                </a:ext>
              </a:extLst>
            </p:cNvPr>
            <p:cNvSpPr/>
            <p:nvPr/>
          </p:nvSpPr>
          <p:spPr>
            <a:xfrm>
              <a:off x="1472567" y="2975596"/>
              <a:ext cx="4729075" cy="21907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BE6D1C-6132-49F7-B260-298B27F010D3}"/>
                </a:ext>
              </a:extLst>
            </p:cNvPr>
            <p:cNvSpPr/>
            <p:nvPr/>
          </p:nvSpPr>
          <p:spPr>
            <a:xfrm>
              <a:off x="4107648" y="2434349"/>
              <a:ext cx="3033394" cy="3247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0ED258-0EED-4480-9E5D-7650903AF1E6}"/>
              </a:ext>
            </a:extLst>
          </p:cNvPr>
          <p:cNvGrpSpPr/>
          <p:nvPr/>
        </p:nvGrpSpPr>
        <p:grpSpPr>
          <a:xfrm>
            <a:off x="8422556" y="1771545"/>
            <a:ext cx="824170" cy="307777"/>
            <a:chOff x="3264966" y="3435915"/>
            <a:chExt cx="824170" cy="30777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BB347D-225B-42CD-BA28-64668822AFC9}"/>
                </a:ext>
              </a:extLst>
            </p:cNvPr>
            <p:cNvSpPr/>
            <p:nvPr/>
          </p:nvSpPr>
          <p:spPr>
            <a:xfrm>
              <a:off x="3264966" y="3520893"/>
              <a:ext cx="742417" cy="134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C0CC08-AD97-4AEA-B99C-A8AEFC2198B3}"/>
                </a:ext>
              </a:extLst>
            </p:cNvPr>
            <p:cNvSpPr txBox="1"/>
            <p:nvPr/>
          </p:nvSpPr>
          <p:spPr>
            <a:xfrm>
              <a:off x="3346720" y="3435915"/>
              <a:ext cx="742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bg1"/>
                  </a:solidFill>
                </a:rPr>
                <a:t>MADS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72B123-F996-45D2-A954-BA762B682400}"/>
              </a:ext>
            </a:extLst>
          </p:cNvPr>
          <p:cNvGrpSpPr/>
          <p:nvPr/>
        </p:nvGrpSpPr>
        <p:grpSpPr>
          <a:xfrm>
            <a:off x="8479599" y="2951980"/>
            <a:ext cx="861909" cy="307777"/>
            <a:chOff x="3301527" y="4901386"/>
            <a:chExt cx="861909" cy="3077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7A325D-52F0-47F3-B5C2-95BA9EBCE4ED}"/>
                </a:ext>
              </a:extLst>
            </p:cNvPr>
            <p:cNvSpPr/>
            <p:nvPr/>
          </p:nvSpPr>
          <p:spPr>
            <a:xfrm>
              <a:off x="3301527" y="4983409"/>
              <a:ext cx="742416" cy="1407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C46786-D40A-4148-863C-BBC8F9446A98}"/>
                </a:ext>
              </a:extLst>
            </p:cNvPr>
            <p:cNvSpPr txBox="1"/>
            <p:nvPr/>
          </p:nvSpPr>
          <p:spPr>
            <a:xfrm>
              <a:off x="3421020" y="4901386"/>
              <a:ext cx="742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/>
                <a:t>HDG</a:t>
              </a:r>
              <a:endParaRPr lang="en-US" sz="1400" b="1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605467-D8AE-4204-8FCC-CA404E806A06}"/>
              </a:ext>
            </a:extLst>
          </p:cNvPr>
          <p:cNvGrpSpPr/>
          <p:nvPr/>
        </p:nvGrpSpPr>
        <p:grpSpPr>
          <a:xfrm>
            <a:off x="7956699" y="1876014"/>
            <a:ext cx="1422227" cy="909065"/>
            <a:chOff x="2741205" y="1795977"/>
            <a:chExt cx="1422227" cy="90906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612C9D-B678-4E9C-A364-C7F6CA64CFA3}"/>
                </a:ext>
              </a:extLst>
            </p:cNvPr>
            <p:cNvSpPr/>
            <p:nvPr/>
          </p:nvSpPr>
          <p:spPr>
            <a:xfrm>
              <a:off x="3421019" y="1896036"/>
              <a:ext cx="742413" cy="809006"/>
            </a:xfrm>
            <a:prstGeom prst="ellipse">
              <a:avLst/>
            </a:prstGeom>
            <a:solidFill>
              <a:srgbClr val="A53010">
                <a:lumMod val="60000"/>
                <a:lumOff val="40000"/>
                <a:alpha val="68000"/>
              </a:srgbClr>
            </a:solidFill>
            <a:ln w="15875" cap="rnd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PHE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76FA1DE-D4DA-42E1-BDB9-7288AA1F5A4B}"/>
                </a:ext>
              </a:extLst>
            </p:cNvPr>
            <p:cNvSpPr/>
            <p:nvPr/>
          </p:nvSpPr>
          <p:spPr>
            <a:xfrm>
              <a:off x="2741205" y="1795977"/>
              <a:ext cx="742417" cy="809006"/>
            </a:xfrm>
            <a:prstGeom prst="ellipse">
              <a:avLst/>
            </a:prstGeom>
            <a:solidFill>
              <a:srgbClr val="FF0000">
                <a:alpha val="67451"/>
              </a:srgbClr>
            </a:solidFill>
            <a:ln w="15875" cap="rnd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AGL40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590B7F0-1ADA-4A6E-A506-D92FC673753B}"/>
              </a:ext>
            </a:extLst>
          </p:cNvPr>
          <p:cNvSpPr/>
          <p:nvPr/>
        </p:nvSpPr>
        <p:spPr>
          <a:xfrm>
            <a:off x="8000755" y="4604219"/>
            <a:ext cx="604287" cy="584417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HDG8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B7C1935-B678-4387-A7F1-FAD86691DEDB}"/>
              </a:ext>
            </a:extLst>
          </p:cNvPr>
          <p:cNvSpPr/>
          <p:nvPr/>
        </p:nvSpPr>
        <p:spPr>
          <a:xfrm>
            <a:off x="8631609" y="4692086"/>
            <a:ext cx="604287" cy="584417"/>
          </a:xfrm>
          <a:prstGeom prst="roundRect">
            <a:avLst/>
          </a:prstGeom>
          <a:solidFill>
            <a:srgbClr val="E3EACF">
              <a:lumMod val="25000"/>
            </a:srgbClr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HDG3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1DE3FA-95F2-49C6-807C-4389D594B898}"/>
              </a:ext>
            </a:extLst>
          </p:cNvPr>
          <p:cNvGrpSpPr/>
          <p:nvPr/>
        </p:nvGrpSpPr>
        <p:grpSpPr>
          <a:xfrm>
            <a:off x="10211285" y="2760884"/>
            <a:ext cx="1678872" cy="1593920"/>
            <a:chOff x="4398841" y="3389323"/>
            <a:chExt cx="1678872" cy="159392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1FC6097-219A-477B-BDA1-3BE92C6811B1}"/>
                </a:ext>
              </a:extLst>
            </p:cNvPr>
            <p:cNvSpPr/>
            <p:nvPr/>
          </p:nvSpPr>
          <p:spPr>
            <a:xfrm>
              <a:off x="5157341" y="3694368"/>
              <a:ext cx="742413" cy="809006"/>
            </a:xfrm>
            <a:prstGeom prst="ellipse">
              <a:avLst/>
            </a:prstGeom>
            <a:solidFill>
              <a:srgbClr val="A53010">
                <a:lumMod val="60000"/>
                <a:lumOff val="40000"/>
                <a:alpha val="68000"/>
              </a:srgbClr>
            </a:solidFill>
            <a:ln w="15875" cap="rnd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PHE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de-DE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0A4DB1-C523-43AA-9EBA-90F38A3560B3}"/>
                </a:ext>
              </a:extLst>
            </p:cNvPr>
            <p:cNvSpPr/>
            <p:nvPr/>
          </p:nvSpPr>
          <p:spPr>
            <a:xfrm>
              <a:off x="4398841" y="3389323"/>
              <a:ext cx="742417" cy="809006"/>
            </a:xfrm>
            <a:prstGeom prst="ellipse">
              <a:avLst/>
            </a:prstGeom>
            <a:solidFill>
              <a:srgbClr val="FF0000">
                <a:alpha val="67451"/>
              </a:srgbClr>
            </a:solidFill>
            <a:ln w="15875" cap="rnd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AGL40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A145971-BA8A-42CF-9B83-2A98CE1464F4}"/>
                </a:ext>
              </a:extLst>
            </p:cNvPr>
            <p:cNvSpPr/>
            <p:nvPr/>
          </p:nvSpPr>
          <p:spPr>
            <a:xfrm>
              <a:off x="4870824" y="4398826"/>
              <a:ext cx="604287" cy="584417"/>
            </a:xfrm>
            <a:prstGeom prst="roundRect">
              <a:avLst/>
            </a:prstGeom>
            <a:solidFill>
              <a:sysClr val="window" lastClr="FFFFFF">
                <a:lumMod val="65000"/>
              </a:sys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HDG8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F121DEB-9ED4-48A7-82AB-053421C2FD56}"/>
                </a:ext>
              </a:extLst>
            </p:cNvPr>
            <p:cNvSpPr/>
            <p:nvPr/>
          </p:nvSpPr>
          <p:spPr>
            <a:xfrm>
              <a:off x="5473426" y="4398826"/>
              <a:ext cx="604287" cy="584417"/>
            </a:xfrm>
            <a:prstGeom prst="roundRect">
              <a:avLst/>
            </a:prstGeom>
            <a:solidFill>
              <a:srgbClr val="E3EACF">
                <a:lumMod val="25000"/>
              </a:srgb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HDG3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77920BF-90F9-4FC7-B02C-EA89A38018C1}"/>
              </a:ext>
            </a:extLst>
          </p:cNvPr>
          <p:cNvSpPr txBox="1"/>
          <p:nvPr/>
        </p:nvSpPr>
        <p:spPr>
          <a:xfrm>
            <a:off x="1174750" y="4514063"/>
            <a:ext cx="3027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The DNA </a:t>
            </a:r>
            <a:r>
              <a:rPr lang="de-DE" sz="1000" dirty="0" err="1"/>
              <a:t>structural</a:t>
            </a:r>
            <a:r>
              <a:rPr lang="de-DE" sz="1000" dirty="0"/>
              <a:t> </a:t>
            </a:r>
            <a:r>
              <a:rPr lang="de-DE" sz="1000" dirty="0" err="1"/>
              <a:t>space</a:t>
            </a:r>
            <a:r>
              <a:rPr lang="de-DE" sz="1000" dirty="0"/>
              <a:t>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enough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4 </a:t>
            </a:r>
            <a:r>
              <a:rPr lang="de-DE" sz="1000" dirty="0" err="1"/>
              <a:t>proteins</a:t>
            </a:r>
            <a:endParaRPr 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293F6C-C2A0-4F4D-93FF-7CAE5AA4C605}"/>
              </a:ext>
            </a:extLst>
          </p:cNvPr>
          <p:cNvSpPr txBox="1"/>
          <p:nvPr/>
        </p:nvSpPr>
        <p:spPr>
          <a:xfrm>
            <a:off x="7379604" y="6156723"/>
            <a:ext cx="294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The DNA </a:t>
            </a:r>
            <a:r>
              <a:rPr lang="de-DE" sz="1000" dirty="0" err="1"/>
              <a:t>structural</a:t>
            </a:r>
            <a:r>
              <a:rPr lang="de-DE" sz="1000" dirty="0"/>
              <a:t> </a:t>
            </a:r>
            <a:r>
              <a:rPr lang="de-DE" sz="1000" dirty="0" err="1"/>
              <a:t>space</a:t>
            </a:r>
            <a:r>
              <a:rPr lang="de-DE" sz="1000" dirty="0"/>
              <a:t> </a:t>
            </a:r>
            <a:r>
              <a:rPr lang="en-US" altLang="zh-CN" sz="1000" dirty="0"/>
              <a:t>is</a:t>
            </a:r>
            <a:r>
              <a:rPr lang="de-DE" sz="1000" dirty="0"/>
              <a:t> limited </a:t>
            </a:r>
            <a:r>
              <a:rPr lang="de-DE" sz="1000" dirty="0" err="1"/>
              <a:t>for</a:t>
            </a:r>
            <a:r>
              <a:rPr lang="de-DE" sz="1000" dirty="0"/>
              <a:t> 2 </a:t>
            </a:r>
            <a:r>
              <a:rPr lang="de-DE" sz="1000" dirty="0" err="1"/>
              <a:t>proteins</a:t>
            </a:r>
            <a:endParaRPr 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322B4-C14A-4911-98FC-F2D913399A34}"/>
              </a:ext>
            </a:extLst>
          </p:cNvPr>
          <p:cNvSpPr txBox="1"/>
          <p:nvPr/>
        </p:nvSpPr>
        <p:spPr>
          <a:xfrm rot="16200000">
            <a:off x="-107530" y="3095013"/>
            <a:ext cx="1087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Less</a:t>
            </a:r>
            <a:r>
              <a:rPr lang="de-DE" sz="1000" dirty="0"/>
              <a:t> </a:t>
            </a:r>
            <a:r>
              <a:rPr lang="de-DE" sz="1000" dirty="0" err="1"/>
              <a:t>than</a:t>
            </a:r>
            <a:r>
              <a:rPr lang="de-DE" sz="1000" dirty="0"/>
              <a:t> 150bp</a:t>
            </a:r>
            <a:endParaRPr lang="en-US" sz="1000" dirty="0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87EA5EE5-C88F-4B3F-9EE6-3C6216CCDD4B}"/>
              </a:ext>
            </a:extLst>
          </p:cNvPr>
          <p:cNvSpPr/>
          <p:nvPr/>
        </p:nvSpPr>
        <p:spPr>
          <a:xfrm>
            <a:off x="628036" y="2623043"/>
            <a:ext cx="280270" cy="1273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5116C2-F21B-4402-A2B2-93F306AE80EE}"/>
              </a:ext>
            </a:extLst>
          </p:cNvPr>
          <p:cNvSpPr txBox="1"/>
          <p:nvPr/>
        </p:nvSpPr>
        <p:spPr>
          <a:xfrm rot="16200000">
            <a:off x="5599926" y="2359150"/>
            <a:ext cx="1087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Less</a:t>
            </a:r>
            <a:r>
              <a:rPr lang="de-DE" sz="1000" dirty="0"/>
              <a:t> </a:t>
            </a:r>
            <a:r>
              <a:rPr lang="de-DE" sz="1000" dirty="0" err="1"/>
              <a:t>than</a:t>
            </a:r>
            <a:r>
              <a:rPr lang="de-DE" sz="1000" dirty="0"/>
              <a:t> 150bp</a:t>
            </a:r>
            <a:endParaRPr lang="en-US" sz="1000" dirty="0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EA9C4BD3-5BB6-4A42-8F02-5E844B214C80}"/>
              </a:ext>
            </a:extLst>
          </p:cNvPr>
          <p:cNvSpPr/>
          <p:nvPr/>
        </p:nvSpPr>
        <p:spPr>
          <a:xfrm>
            <a:off x="6335492" y="1887180"/>
            <a:ext cx="280270" cy="1273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778F29-4B94-4EFC-B8DA-45317C5F8DFC}"/>
              </a:ext>
            </a:extLst>
          </p:cNvPr>
          <p:cNvSpPr txBox="1"/>
          <p:nvPr/>
        </p:nvSpPr>
        <p:spPr>
          <a:xfrm rot="16200000">
            <a:off x="5640724" y="4691842"/>
            <a:ext cx="1087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Less</a:t>
            </a:r>
            <a:r>
              <a:rPr lang="de-DE" sz="1000" dirty="0"/>
              <a:t> </a:t>
            </a:r>
            <a:r>
              <a:rPr lang="de-DE" sz="1000" dirty="0" err="1"/>
              <a:t>than</a:t>
            </a:r>
            <a:r>
              <a:rPr lang="de-DE" sz="1000" dirty="0"/>
              <a:t> 150bp</a:t>
            </a:r>
            <a:endParaRPr lang="en-US" sz="1000" dirty="0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FE9E8BD2-7134-40EA-8D87-656FC1E0E78A}"/>
              </a:ext>
            </a:extLst>
          </p:cNvPr>
          <p:cNvSpPr/>
          <p:nvPr/>
        </p:nvSpPr>
        <p:spPr>
          <a:xfrm>
            <a:off x="6376290" y="4219872"/>
            <a:ext cx="280270" cy="1273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8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Widescreen</PresentationFormat>
  <Paragraphs>292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等线</vt:lpstr>
      <vt:lpstr>等线</vt:lpstr>
      <vt:lpstr>等线 Light</vt:lpstr>
      <vt:lpstr>Lato-Bold</vt:lpstr>
      <vt:lpstr>黑体</vt:lpstr>
      <vt:lpstr>SimSun</vt:lpstr>
      <vt:lpstr>Arial</vt:lpstr>
      <vt:lpstr>Calibri</vt:lpstr>
      <vt:lpstr>Calibri Light</vt:lpstr>
      <vt:lpstr>Times New Roman</vt:lpstr>
      <vt:lpstr>Office Theme</vt:lpstr>
      <vt:lpstr> How PHE1 and HDGs protein act on genes  in Arabidopsis seeds?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Assembly of the PHE1 protein complexes in PHE1 targets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Wenye Wu</dc:creator>
  <cp:lastModifiedBy>Wenye Wu</cp:lastModifiedBy>
  <cp:revision>40</cp:revision>
  <dcterms:created xsi:type="dcterms:W3CDTF">2024-05-28T08:03:47Z</dcterms:created>
  <dcterms:modified xsi:type="dcterms:W3CDTF">2024-05-29T12:49:55Z</dcterms:modified>
</cp:coreProperties>
</file>